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8" r:id="rId1"/>
  </p:sldMasterIdLst>
  <p:notesMasterIdLst>
    <p:notesMasterId r:id="rId28"/>
  </p:notesMasterIdLst>
  <p:sldIdLst>
    <p:sldId id="256" r:id="rId2"/>
    <p:sldId id="257" r:id="rId3"/>
    <p:sldId id="258" r:id="rId4"/>
    <p:sldId id="259" r:id="rId5"/>
    <p:sldId id="260" r:id="rId6"/>
    <p:sldId id="275" r:id="rId7"/>
    <p:sldId id="276" r:id="rId8"/>
    <p:sldId id="261" r:id="rId9"/>
    <p:sldId id="286" r:id="rId10"/>
    <p:sldId id="262" r:id="rId11"/>
    <p:sldId id="279" r:id="rId12"/>
    <p:sldId id="278" r:id="rId13"/>
    <p:sldId id="269" r:id="rId14"/>
    <p:sldId id="270" r:id="rId15"/>
    <p:sldId id="265" r:id="rId16"/>
    <p:sldId id="264" r:id="rId17"/>
    <p:sldId id="280" r:id="rId18"/>
    <p:sldId id="282" r:id="rId19"/>
    <p:sldId id="266" r:id="rId20"/>
    <p:sldId id="263" r:id="rId21"/>
    <p:sldId id="268" r:id="rId22"/>
    <p:sldId id="283" r:id="rId23"/>
    <p:sldId id="267" r:id="rId24"/>
    <p:sldId id="281" r:id="rId25"/>
    <p:sldId id="284" r:id="rId26"/>
    <p:sldId id="28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52"/>
    <p:restoredTop sz="79615"/>
  </p:normalViewPr>
  <p:slideViewPr>
    <p:cSldViewPr snapToGrid="0" snapToObjects="1">
      <p:cViewPr varScale="1">
        <p:scale>
          <a:sx n="83" d="100"/>
          <a:sy n="83" d="100"/>
        </p:scale>
        <p:origin x="15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jpg>
</file>

<file path=ppt/media/image5.jpg>
</file>

<file path=ppt/media/image6.pn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EE6637-DACF-9143-AD3F-A579076FAFD7}" type="datetimeFigureOut">
              <a:rPr lang="en-US" smtClean="0"/>
              <a:t>8/30/21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B2792A-92B6-FA4E-83EC-D09C850C25B8}" type="slidenum">
              <a:rPr lang="en-US" smtClean="0"/>
              <a:t>‹#›</a:t>
            </a:fld>
            <a:endParaRPr lang="en-US"/>
          </a:p>
        </p:txBody>
      </p:sp>
    </p:spTree>
    <p:extLst>
      <p:ext uri="{BB962C8B-B14F-4D97-AF65-F5344CB8AC3E}">
        <p14:creationId xmlns:p14="http://schemas.microsoft.com/office/powerpoint/2010/main" val="3458397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Averaged over a year, incoming solar radiation absorbed by earth is balanced by longwave radiation emitted to space. </a:t>
            </a:r>
          </a:p>
          <a:p>
            <a:r>
              <a:rPr lang="en-US" dirty="0"/>
              <a:t>Change of water between solid, liquid and gaseous forms provide energy </a:t>
            </a:r>
            <a:r>
              <a:rPr lang="en-US" dirty="0">
                <a:sym typeface="Wingdings" pitchFamily="2" charset="2"/>
              </a:rPr>
              <a:t> fuels convection, atmospheric circulation, storm formation</a:t>
            </a:r>
          </a:p>
          <a:p>
            <a:r>
              <a:rPr lang="en-US" dirty="0">
                <a:sym typeface="Wingdings" pitchFamily="2" charset="2"/>
              </a:rPr>
              <a:t>Atmospheric gases (CO</a:t>
            </a:r>
            <a:r>
              <a:rPr lang="en-US" baseline="-25000" dirty="0">
                <a:sym typeface="Wingdings" pitchFamily="2" charset="2"/>
              </a:rPr>
              <a:t>2</a:t>
            </a:r>
            <a:r>
              <a:rPr lang="en-US" dirty="0">
                <a:sym typeface="Wingdings" pitchFamily="2" charset="2"/>
              </a:rPr>
              <a:t>, CH</a:t>
            </a:r>
            <a:r>
              <a:rPr lang="en-US" baseline="-25000" dirty="0">
                <a:sym typeface="Wingdings" pitchFamily="2" charset="2"/>
              </a:rPr>
              <a:t>4</a:t>
            </a:r>
            <a:r>
              <a:rPr lang="en-US" dirty="0">
                <a:sym typeface="Wingdings" pitchFamily="2" charset="2"/>
              </a:rPr>
              <a:t>, N</a:t>
            </a:r>
            <a:r>
              <a:rPr lang="en-US" baseline="-25000" dirty="0">
                <a:sym typeface="Wingdings" pitchFamily="2" charset="2"/>
              </a:rPr>
              <a:t>2</a:t>
            </a:r>
            <a:r>
              <a:rPr lang="en-US" dirty="0">
                <a:sym typeface="Wingdings" pitchFamily="2" charset="2"/>
              </a:rPr>
              <a:t>0) react with outgoing radiation  affect planetary energy budget.</a:t>
            </a:r>
          </a:p>
          <a:p>
            <a:pPr marL="0" indent="0">
              <a:buNone/>
            </a:pPr>
            <a:r>
              <a:rPr lang="en-US" dirty="0">
                <a:sym typeface="Wingdings" pitchFamily="2" charset="2"/>
              </a:rPr>
              <a:t> These gases cycle among earth systems – regulated by biogeochemical processes.</a:t>
            </a:r>
          </a:p>
          <a:p>
            <a:pPr marL="0" indent="0">
              <a:buNone/>
            </a:pPr>
            <a:r>
              <a:rPr lang="en-US" dirty="0">
                <a:sym typeface="Wingdings" pitchFamily="2" charset="2"/>
              </a:rPr>
              <a:t> Human activities modify these processes and cycles, thus also affecting planet’s energy balance.</a:t>
            </a:r>
            <a:endParaRPr lang="en-US" dirty="0"/>
          </a:p>
          <a:p>
            <a:endParaRPr lang="en-US" dirty="0"/>
          </a:p>
        </p:txBody>
      </p:sp>
      <p:sp>
        <p:nvSpPr>
          <p:cNvPr id="4" name="Slide Number Placeholder 3"/>
          <p:cNvSpPr>
            <a:spLocks noGrp="1"/>
          </p:cNvSpPr>
          <p:nvPr>
            <p:ph type="sldNum" sz="quarter" idx="5"/>
          </p:nvPr>
        </p:nvSpPr>
        <p:spPr/>
        <p:txBody>
          <a:bodyPr/>
          <a:lstStyle/>
          <a:p>
            <a:fld id="{A5B2792A-92B6-FA4E-83EC-D09C850C25B8}" type="slidenum">
              <a:rPr lang="en-US" smtClean="0"/>
              <a:t>3</a:t>
            </a:fld>
            <a:endParaRPr lang="en-US"/>
          </a:p>
        </p:txBody>
      </p:sp>
    </p:spTree>
    <p:extLst>
      <p:ext uri="{BB962C8B-B14F-4D97-AF65-F5344CB8AC3E}">
        <p14:creationId xmlns:p14="http://schemas.microsoft.com/office/powerpoint/2010/main" val="17647267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Thermal conductivity is measure of an object’s ability conduct heat.</a:t>
            </a:r>
          </a:p>
          <a:p>
            <a:r>
              <a:rPr lang="en-US" dirty="0"/>
              <a:t>Depends upon soil texture (sandy vs clay soils for example) and how depth affects compaction of soil, soil wetness (log </a:t>
            </a:r>
            <a:r>
              <a:rPr lang="en-US" dirty="0" err="1"/>
              <a:t>reln</a:t>
            </a:r>
            <a:r>
              <a:rPr lang="en-US" dirty="0"/>
              <a:t>) and any soil freezing</a:t>
            </a:r>
          </a:p>
        </p:txBody>
      </p:sp>
      <p:sp>
        <p:nvSpPr>
          <p:cNvPr id="4" name="Slide Number Placeholder 3"/>
          <p:cNvSpPr>
            <a:spLocks noGrp="1"/>
          </p:cNvSpPr>
          <p:nvPr>
            <p:ph type="sldNum" sz="quarter" idx="5"/>
          </p:nvPr>
        </p:nvSpPr>
        <p:spPr/>
        <p:txBody>
          <a:bodyPr/>
          <a:lstStyle/>
          <a:p>
            <a:fld id="{A5B2792A-92B6-FA4E-83EC-D09C850C25B8}" type="slidenum">
              <a:rPr lang="en-US" smtClean="0"/>
              <a:t>16</a:t>
            </a:fld>
            <a:endParaRPr lang="en-US"/>
          </a:p>
        </p:txBody>
      </p:sp>
    </p:spTree>
    <p:extLst>
      <p:ext uri="{BB962C8B-B14F-4D97-AF65-F5344CB8AC3E}">
        <p14:creationId xmlns:p14="http://schemas.microsoft.com/office/powerpoint/2010/main" val="10517347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Non-linear in dependence of outgoing longwave radiation and latent heat flux dependence on saturation vapor pressure deficit and then </a:t>
            </a:r>
            <a:r>
              <a:rPr lang="en-US" dirty="0" err="1"/>
              <a:t>gac</a:t>
            </a:r>
            <a:r>
              <a:rPr lang="en-US" dirty="0"/>
              <a:t> also a function of E and H separately.</a:t>
            </a:r>
          </a:p>
          <a:p>
            <a:r>
              <a:rPr lang="en-US" dirty="0"/>
              <a:t>Need numerical methods to solve because Outgoing L, E and H depend on Ts, and </a:t>
            </a:r>
            <a:r>
              <a:rPr lang="en-US" dirty="0" err="1"/>
              <a:t>gac</a:t>
            </a:r>
            <a:r>
              <a:rPr lang="en-US" dirty="0"/>
              <a:t> a function of E and H so also depends on Ts.</a:t>
            </a:r>
          </a:p>
          <a:p>
            <a:r>
              <a:rPr lang="en-US" dirty="0"/>
              <a:t>Calculate Ts from energy balance equation having already calculated energy fluxes. Iterative solutions OR combine energy balance and surface temperature calculations together and solve simultaneously so all variables are calculated together at t+1 (implicit solution)</a:t>
            </a:r>
          </a:p>
          <a:p>
            <a:r>
              <a:rPr lang="en-US" dirty="0"/>
              <a:t>Numerical methods approximate solution because it’s difficult to solve analytically (to get an exact solution). Use an algorithm to solve.</a:t>
            </a:r>
          </a:p>
        </p:txBody>
      </p:sp>
      <p:sp>
        <p:nvSpPr>
          <p:cNvPr id="4" name="Slide Number Placeholder 3"/>
          <p:cNvSpPr>
            <a:spLocks noGrp="1"/>
          </p:cNvSpPr>
          <p:nvPr>
            <p:ph type="sldNum" sz="quarter" idx="5"/>
          </p:nvPr>
        </p:nvSpPr>
        <p:spPr/>
        <p:txBody>
          <a:bodyPr/>
          <a:lstStyle/>
          <a:p>
            <a:fld id="{A5B2792A-92B6-FA4E-83EC-D09C850C25B8}" type="slidenum">
              <a:rPr lang="en-US" smtClean="0"/>
              <a:t>17</a:t>
            </a:fld>
            <a:endParaRPr lang="en-US"/>
          </a:p>
        </p:txBody>
      </p:sp>
    </p:spTree>
    <p:extLst>
      <p:ext uri="{BB962C8B-B14F-4D97-AF65-F5344CB8AC3E}">
        <p14:creationId xmlns:p14="http://schemas.microsoft.com/office/powerpoint/2010/main" val="9638765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Balance between radiation needed to evaporate and precipitation to provide moisture to evaporate. Tropics generally has high radiation and moisture.</a:t>
            </a:r>
          </a:p>
          <a:p>
            <a:r>
              <a:rPr lang="en-US" dirty="0"/>
              <a:t>Often talk about moisture limited or energy limited ecosystems</a:t>
            </a:r>
          </a:p>
        </p:txBody>
      </p:sp>
      <p:sp>
        <p:nvSpPr>
          <p:cNvPr id="4" name="Slide Number Placeholder 3"/>
          <p:cNvSpPr>
            <a:spLocks noGrp="1"/>
          </p:cNvSpPr>
          <p:nvPr>
            <p:ph type="sldNum" sz="quarter" idx="5"/>
          </p:nvPr>
        </p:nvSpPr>
        <p:spPr/>
        <p:txBody>
          <a:bodyPr/>
          <a:lstStyle/>
          <a:p>
            <a:fld id="{A5B2792A-92B6-FA4E-83EC-D09C850C25B8}" type="slidenum">
              <a:rPr lang="en-US" smtClean="0"/>
              <a:t>21</a:t>
            </a:fld>
            <a:endParaRPr lang="en-US"/>
          </a:p>
        </p:txBody>
      </p:sp>
    </p:spTree>
    <p:extLst>
      <p:ext uri="{BB962C8B-B14F-4D97-AF65-F5344CB8AC3E}">
        <p14:creationId xmlns:p14="http://schemas.microsoft.com/office/powerpoint/2010/main" val="41093223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Energy balance closure issues: methodological, failure to account for storage terms and landscape heterogeneity (not knowing exactly where fluxes come from and assumptions and surface cover and topography </a:t>
            </a:r>
            <a:r>
              <a:rPr lang="en-US" dirty="0" err="1"/>
              <a:t>etc</a:t>
            </a:r>
            <a:r>
              <a:rPr lang="en-US" dirty="0"/>
              <a:t>).</a:t>
            </a:r>
          </a:p>
          <a:p>
            <a:r>
              <a:rPr lang="en-US" dirty="0"/>
              <a:t>Can correct based on Bowen ratio </a:t>
            </a:r>
            <a:r>
              <a:rPr lang="en-US" dirty="0">
                <a:sym typeface="Wingdings" pitchFamily="2" charset="2"/>
              </a:rPr>
              <a:t> not affected by energy balance closure</a:t>
            </a:r>
            <a:endParaRPr lang="en-US" dirty="0"/>
          </a:p>
        </p:txBody>
      </p:sp>
      <p:sp>
        <p:nvSpPr>
          <p:cNvPr id="4" name="Slide Number Placeholder 3"/>
          <p:cNvSpPr>
            <a:spLocks noGrp="1"/>
          </p:cNvSpPr>
          <p:nvPr>
            <p:ph type="sldNum" sz="quarter" idx="5"/>
          </p:nvPr>
        </p:nvSpPr>
        <p:spPr/>
        <p:txBody>
          <a:bodyPr/>
          <a:lstStyle/>
          <a:p>
            <a:fld id="{A5B2792A-92B6-FA4E-83EC-D09C850C25B8}" type="slidenum">
              <a:rPr lang="en-US" smtClean="0"/>
              <a:t>24</a:t>
            </a:fld>
            <a:endParaRPr lang="en-US"/>
          </a:p>
        </p:txBody>
      </p:sp>
    </p:spTree>
    <p:extLst>
      <p:ext uri="{BB962C8B-B14F-4D97-AF65-F5344CB8AC3E}">
        <p14:creationId xmlns:p14="http://schemas.microsoft.com/office/powerpoint/2010/main" val="40095076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Net radiation dissipated in three ways: sensible heat flux (movement of air transports heat through convection; latent heat flux/evapotranspiration (as water changes from liquid to vapor it requires considerable energy which is absorbed from surface and transferred to atmosphere); storage and transfer of heat through 3d surface (e.g. soil heat flux) through conduction. </a:t>
            </a:r>
          </a:p>
          <a:p>
            <a:r>
              <a:rPr lang="en-US" dirty="0"/>
              <a:t>E = evaporative water flux; </a:t>
            </a:r>
            <a:r>
              <a:rPr lang="en-US" dirty="0" err="1"/>
              <a:t>lamda</a:t>
            </a:r>
            <a:r>
              <a:rPr lang="en-US" dirty="0"/>
              <a:t> is latent heat of vaporization</a:t>
            </a:r>
          </a:p>
        </p:txBody>
      </p:sp>
      <p:sp>
        <p:nvSpPr>
          <p:cNvPr id="4" name="Slide Number Placeholder 3"/>
          <p:cNvSpPr>
            <a:spLocks noGrp="1"/>
          </p:cNvSpPr>
          <p:nvPr>
            <p:ph type="sldNum" sz="quarter" idx="5"/>
          </p:nvPr>
        </p:nvSpPr>
        <p:spPr/>
        <p:txBody>
          <a:bodyPr/>
          <a:lstStyle/>
          <a:p>
            <a:fld id="{A5B2792A-92B6-FA4E-83EC-D09C850C25B8}" type="slidenum">
              <a:rPr lang="en-US" smtClean="0"/>
              <a:t>4</a:t>
            </a:fld>
            <a:endParaRPr lang="en-US"/>
          </a:p>
        </p:txBody>
      </p:sp>
    </p:spTree>
    <p:extLst>
      <p:ext uri="{BB962C8B-B14F-4D97-AF65-F5344CB8AC3E}">
        <p14:creationId xmlns:p14="http://schemas.microsoft.com/office/powerpoint/2010/main" val="12293142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Turbulence occurs when wind flows over surface and mixes up air – this is greater with rougher surfaces as they exert more drag on moving air parcels</a:t>
            </a:r>
          </a:p>
          <a:p>
            <a:r>
              <a:rPr lang="en-US" dirty="0"/>
              <a:t>Process that drives convection</a:t>
            </a:r>
          </a:p>
        </p:txBody>
      </p:sp>
      <p:sp>
        <p:nvSpPr>
          <p:cNvPr id="4" name="Slide Number Placeholder 3"/>
          <p:cNvSpPr>
            <a:spLocks noGrp="1"/>
          </p:cNvSpPr>
          <p:nvPr>
            <p:ph type="sldNum" sz="quarter" idx="5"/>
          </p:nvPr>
        </p:nvSpPr>
        <p:spPr/>
        <p:txBody>
          <a:bodyPr/>
          <a:lstStyle/>
          <a:p>
            <a:fld id="{A5B2792A-92B6-FA4E-83EC-D09C850C25B8}" type="slidenum">
              <a:rPr lang="en-US" smtClean="0"/>
              <a:t>8</a:t>
            </a:fld>
            <a:endParaRPr lang="en-US"/>
          </a:p>
        </p:txBody>
      </p:sp>
    </p:spTree>
    <p:extLst>
      <p:ext uri="{BB962C8B-B14F-4D97-AF65-F5344CB8AC3E}">
        <p14:creationId xmlns:p14="http://schemas.microsoft.com/office/powerpoint/2010/main" val="1702820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Turbulence occurs when wind flows over surface and mixes up air – this is greater with rougher surfaces as they exert more drag on moving air parcels</a:t>
            </a:r>
          </a:p>
          <a:p>
            <a:r>
              <a:rPr lang="en-US" dirty="0"/>
              <a:t>Process that drives convection</a:t>
            </a:r>
          </a:p>
        </p:txBody>
      </p:sp>
      <p:sp>
        <p:nvSpPr>
          <p:cNvPr id="4" name="Slide Number Placeholder 3"/>
          <p:cNvSpPr>
            <a:spLocks noGrp="1"/>
          </p:cNvSpPr>
          <p:nvPr>
            <p:ph type="sldNum" sz="quarter" idx="5"/>
          </p:nvPr>
        </p:nvSpPr>
        <p:spPr/>
        <p:txBody>
          <a:bodyPr/>
          <a:lstStyle/>
          <a:p>
            <a:fld id="{A5B2792A-92B6-FA4E-83EC-D09C850C25B8}" type="slidenum">
              <a:rPr lang="en-US" smtClean="0"/>
              <a:t>9</a:t>
            </a:fld>
            <a:endParaRPr lang="en-US"/>
          </a:p>
        </p:txBody>
      </p:sp>
    </p:spTree>
    <p:extLst>
      <p:ext uri="{BB962C8B-B14F-4D97-AF65-F5344CB8AC3E}">
        <p14:creationId xmlns:p14="http://schemas.microsoft.com/office/powerpoint/2010/main" val="36884949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VPD between surface saturated with moisture and air. Saturation VPD increases exponentially with surface temp; therefore, E/ET increases as Ts increases.</a:t>
            </a:r>
          </a:p>
          <a:p>
            <a:r>
              <a:rPr lang="en-US" dirty="0"/>
              <a:t>Different formulations of ET in different models</a:t>
            </a:r>
            <a:r>
              <a:rPr lang="en-US" dirty="0">
                <a:solidFill>
                  <a:srgbClr val="FF0000"/>
                </a:solidFill>
              </a:rPr>
              <a:t>*</a:t>
            </a:r>
          </a:p>
        </p:txBody>
      </p:sp>
      <p:sp>
        <p:nvSpPr>
          <p:cNvPr id="4" name="Slide Number Placeholder 3"/>
          <p:cNvSpPr>
            <a:spLocks noGrp="1"/>
          </p:cNvSpPr>
          <p:nvPr>
            <p:ph type="sldNum" sz="quarter" idx="5"/>
          </p:nvPr>
        </p:nvSpPr>
        <p:spPr/>
        <p:txBody>
          <a:bodyPr/>
          <a:lstStyle/>
          <a:p>
            <a:fld id="{A5B2792A-92B6-FA4E-83EC-D09C850C25B8}" type="slidenum">
              <a:rPr lang="en-US" smtClean="0"/>
              <a:t>10</a:t>
            </a:fld>
            <a:endParaRPr lang="en-US"/>
          </a:p>
        </p:txBody>
      </p:sp>
    </p:spTree>
    <p:extLst>
      <p:ext uri="{BB962C8B-B14F-4D97-AF65-F5344CB8AC3E}">
        <p14:creationId xmlns:p14="http://schemas.microsoft.com/office/powerpoint/2010/main" val="2524339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VPD between surface saturated with moisture and air. Saturation VPD increases exponentially with surface temp; therefore, E/ET increases as Ts increases.</a:t>
            </a:r>
          </a:p>
          <a:p>
            <a:r>
              <a:rPr lang="en-US" dirty="0"/>
              <a:t>Different formulations of ET in different models</a:t>
            </a:r>
            <a:r>
              <a:rPr lang="en-US" dirty="0">
                <a:solidFill>
                  <a:srgbClr val="FF0000"/>
                </a:solidFill>
              </a:rPr>
              <a:t>*</a:t>
            </a:r>
          </a:p>
        </p:txBody>
      </p:sp>
      <p:sp>
        <p:nvSpPr>
          <p:cNvPr id="4" name="Slide Number Placeholder 3"/>
          <p:cNvSpPr>
            <a:spLocks noGrp="1"/>
          </p:cNvSpPr>
          <p:nvPr>
            <p:ph type="sldNum" sz="quarter" idx="5"/>
          </p:nvPr>
        </p:nvSpPr>
        <p:spPr/>
        <p:txBody>
          <a:bodyPr/>
          <a:lstStyle/>
          <a:p>
            <a:fld id="{A5B2792A-92B6-FA4E-83EC-D09C850C25B8}" type="slidenum">
              <a:rPr lang="en-US" smtClean="0"/>
              <a:t>11</a:t>
            </a:fld>
            <a:endParaRPr lang="en-US"/>
          </a:p>
        </p:txBody>
      </p:sp>
    </p:spTree>
    <p:extLst>
      <p:ext uri="{BB962C8B-B14F-4D97-AF65-F5344CB8AC3E}">
        <p14:creationId xmlns:p14="http://schemas.microsoft.com/office/powerpoint/2010/main" val="6075854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VPD between surface saturated with moisture and air. Saturation VPD increases exponentially with surface temp; therefore, E/ET increases as Ts increases.</a:t>
            </a:r>
          </a:p>
          <a:p>
            <a:r>
              <a:rPr lang="en-US" dirty="0"/>
              <a:t>Bulk surface formulation </a:t>
            </a:r>
            <a:r>
              <a:rPr lang="en-US" dirty="0">
                <a:sym typeface="Wingdings" pitchFamily="2" charset="2"/>
              </a:rPr>
              <a:t> in earliest versions </a:t>
            </a:r>
            <a:r>
              <a:rPr lang="en-US" dirty="0" err="1">
                <a:sym typeface="Wingdings" pitchFamily="2" charset="2"/>
              </a:rPr>
              <a:t>gac</a:t>
            </a:r>
            <a:r>
              <a:rPr lang="en-US" dirty="0">
                <a:sym typeface="Wingdings" pitchFamily="2" charset="2"/>
              </a:rPr>
              <a:t> was just moderated by some empirical function related to soil wetness to represent the effects of soil wetness on surface roughness</a:t>
            </a:r>
            <a:endParaRPr lang="en-US" dirty="0"/>
          </a:p>
          <a:p>
            <a:r>
              <a:rPr lang="en-US" dirty="0"/>
              <a:t>Different formulations of ET in different models</a:t>
            </a:r>
            <a:r>
              <a:rPr lang="en-US" dirty="0">
                <a:solidFill>
                  <a:srgbClr val="FF0000"/>
                </a:solidFill>
              </a:rPr>
              <a:t>*</a:t>
            </a:r>
          </a:p>
        </p:txBody>
      </p:sp>
      <p:sp>
        <p:nvSpPr>
          <p:cNvPr id="4" name="Slide Number Placeholder 3"/>
          <p:cNvSpPr>
            <a:spLocks noGrp="1"/>
          </p:cNvSpPr>
          <p:nvPr>
            <p:ph type="sldNum" sz="quarter" idx="5"/>
          </p:nvPr>
        </p:nvSpPr>
        <p:spPr/>
        <p:txBody>
          <a:bodyPr/>
          <a:lstStyle/>
          <a:p>
            <a:fld id="{A5B2792A-92B6-FA4E-83EC-D09C850C25B8}" type="slidenum">
              <a:rPr lang="en-US" smtClean="0"/>
              <a:t>12</a:t>
            </a:fld>
            <a:endParaRPr lang="en-US"/>
          </a:p>
        </p:txBody>
      </p:sp>
    </p:spTree>
    <p:extLst>
      <p:ext uri="{BB962C8B-B14F-4D97-AF65-F5344CB8AC3E}">
        <p14:creationId xmlns:p14="http://schemas.microsoft.com/office/powerpoint/2010/main" val="10697884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leaf (e.g. Penman-Monteith equation): considers canopy as one big leaf with effective conductance that represents effects of leaf and canopy cover, photochemistry </a:t>
            </a:r>
            <a:r>
              <a:rPr lang="en-US" dirty="0" err="1"/>
              <a:t>etc</a:t>
            </a:r>
            <a:endParaRPr lang="en-US" dirty="0"/>
          </a:p>
          <a:p>
            <a:r>
              <a:rPr lang="en-US" dirty="0"/>
              <a:t>For leaves: need to consider links between energy, water fluxes and CO2. Mathematical implementation couples leaf temperature, energy balance, photosynthesis, stomatal conductance</a:t>
            </a:r>
          </a:p>
        </p:txBody>
      </p:sp>
      <p:sp>
        <p:nvSpPr>
          <p:cNvPr id="4" name="Slide Number Placeholder 3"/>
          <p:cNvSpPr>
            <a:spLocks noGrp="1"/>
          </p:cNvSpPr>
          <p:nvPr>
            <p:ph type="sldNum" sz="quarter" idx="5"/>
          </p:nvPr>
        </p:nvSpPr>
        <p:spPr/>
        <p:txBody>
          <a:bodyPr/>
          <a:lstStyle/>
          <a:p>
            <a:fld id="{A5B2792A-92B6-FA4E-83EC-D09C850C25B8}" type="slidenum">
              <a:rPr lang="en-US" smtClean="0"/>
              <a:t>13</a:t>
            </a:fld>
            <a:endParaRPr lang="en-US"/>
          </a:p>
        </p:txBody>
      </p:sp>
    </p:spTree>
    <p:extLst>
      <p:ext uri="{BB962C8B-B14F-4D97-AF65-F5344CB8AC3E}">
        <p14:creationId xmlns:p14="http://schemas.microsoft.com/office/powerpoint/2010/main" val="33351552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soil evaporation continues, dry soil layer develops on surface</a:t>
            </a:r>
          </a:p>
          <a:p>
            <a:r>
              <a:rPr lang="en-US" dirty="0"/>
              <a:t>E then depends on rate of diffusion of moisture through this dry layer</a:t>
            </a:r>
          </a:p>
          <a:p>
            <a:r>
              <a:rPr lang="en-US" dirty="0"/>
              <a:t>Therefore first term on numerator is water vapor concentration in pores where moisture is evaporating</a:t>
            </a:r>
          </a:p>
          <a:p>
            <a:r>
              <a:rPr lang="en-US" dirty="0"/>
              <a:t>Empirical relationships can depend on soil texture </a:t>
            </a:r>
            <a:r>
              <a:rPr lang="en-US" dirty="0" err="1"/>
              <a:t>etc</a:t>
            </a:r>
            <a:r>
              <a:rPr lang="en-US" dirty="0"/>
              <a:t> and can also depend on differences of diffusivity of moisture through air or soil</a:t>
            </a:r>
          </a:p>
          <a:p>
            <a:r>
              <a:rPr lang="en-US" dirty="0"/>
              <a:t>Other parameterizations adjust E for presence of litter</a:t>
            </a:r>
          </a:p>
          <a:p>
            <a:endParaRPr lang="en-US" dirty="0"/>
          </a:p>
        </p:txBody>
      </p:sp>
      <p:sp>
        <p:nvSpPr>
          <p:cNvPr id="4" name="Slide Number Placeholder 3"/>
          <p:cNvSpPr>
            <a:spLocks noGrp="1"/>
          </p:cNvSpPr>
          <p:nvPr>
            <p:ph type="sldNum" sz="quarter" idx="5"/>
          </p:nvPr>
        </p:nvSpPr>
        <p:spPr/>
        <p:txBody>
          <a:bodyPr/>
          <a:lstStyle/>
          <a:p>
            <a:fld id="{A5B2792A-92B6-FA4E-83EC-D09C850C25B8}" type="slidenum">
              <a:rPr lang="en-US" smtClean="0"/>
              <a:t>14</a:t>
            </a:fld>
            <a:endParaRPr lang="en-US"/>
          </a:p>
        </p:txBody>
      </p:sp>
    </p:spTree>
    <p:extLst>
      <p:ext uri="{BB962C8B-B14F-4D97-AF65-F5344CB8AC3E}">
        <p14:creationId xmlns:p14="http://schemas.microsoft.com/office/powerpoint/2010/main" val="3619713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7AF5B-A4E0-624C-8DF0-E8ADF23B4C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F77C3D3-C4E8-BD41-AFD8-1FC0ACBCC9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33AB1C-470F-A849-96A4-FD98F0364E52}"/>
              </a:ext>
            </a:extLst>
          </p:cNvPr>
          <p:cNvSpPr>
            <a:spLocks noGrp="1"/>
          </p:cNvSpPr>
          <p:nvPr>
            <p:ph type="dt" sz="half" idx="10"/>
          </p:nvPr>
        </p:nvSpPr>
        <p:spPr/>
        <p:txBody>
          <a:bodyPr/>
          <a:lstStyle/>
          <a:p>
            <a:fld id="{46ABA958-8822-CB41-8FBB-7098125EA135}" type="datetime1">
              <a:rPr lang="en-US" smtClean="0"/>
              <a:t>8/30/21</a:t>
            </a:fld>
            <a:endParaRPr lang="en-US"/>
          </a:p>
        </p:txBody>
      </p:sp>
      <p:sp>
        <p:nvSpPr>
          <p:cNvPr id="5" name="Footer Placeholder 4">
            <a:extLst>
              <a:ext uri="{FF2B5EF4-FFF2-40B4-BE49-F238E27FC236}">
                <a16:creationId xmlns:a16="http://schemas.microsoft.com/office/drawing/2014/main" id="{638A52CE-E45A-6942-8A82-9E2A8FA5B2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B9DB75-C419-0940-8DBB-E42F78329733}"/>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42066587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DA723-63BF-2C4D-8107-3A724E5C77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C90692-3001-D843-8BCD-97CB71B56B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7441A5-9557-6D4B-AEDB-60FECBD2C2E9}"/>
              </a:ext>
            </a:extLst>
          </p:cNvPr>
          <p:cNvSpPr>
            <a:spLocks noGrp="1"/>
          </p:cNvSpPr>
          <p:nvPr>
            <p:ph type="dt" sz="half" idx="10"/>
          </p:nvPr>
        </p:nvSpPr>
        <p:spPr/>
        <p:txBody>
          <a:bodyPr/>
          <a:lstStyle/>
          <a:p>
            <a:fld id="{00AD5135-CBDB-8246-BB72-9C9FB6754D50}" type="datetime1">
              <a:rPr lang="en-US" smtClean="0"/>
              <a:t>8/30/21</a:t>
            </a:fld>
            <a:endParaRPr lang="en-US"/>
          </a:p>
        </p:txBody>
      </p:sp>
      <p:sp>
        <p:nvSpPr>
          <p:cNvPr id="5" name="Footer Placeholder 4">
            <a:extLst>
              <a:ext uri="{FF2B5EF4-FFF2-40B4-BE49-F238E27FC236}">
                <a16:creationId xmlns:a16="http://schemas.microsoft.com/office/drawing/2014/main" id="{83ED92BB-FC6A-6D48-B1A0-917507457E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E46DE7-D805-B044-B101-9F8072421A96}"/>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3986999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6152DE-B920-DB4D-A4A4-9B1C0B994E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133613A-A37E-0047-ACCA-341635D68B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1EEF37-172A-1C41-8ADF-5711BFE96391}"/>
              </a:ext>
            </a:extLst>
          </p:cNvPr>
          <p:cNvSpPr>
            <a:spLocks noGrp="1"/>
          </p:cNvSpPr>
          <p:nvPr>
            <p:ph type="dt" sz="half" idx="10"/>
          </p:nvPr>
        </p:nvSpPr>
        <p:spPr/>
        <p:txBody>
          <a:bodyPr/>
          <a:lstStyle/>
          <a:p>
            <a:fld id="{5BD17C3E-9071-D24F-AB93-EE1D3563F01B}" type="datetime1">
              <a:rPr lang="en-US" smtClean="0"/>
              <a:t>8/30/21</a:t>
            </a:fld>
            <a:endParaRPr lang="en-US"/>
          </a:p>
        </p:txBody>
      </p:sp>
      <p:sp>
        <p:nvSpPr>
          <p:cNvPr id="5" name="Footer Placeholder 4">
            <a:extLst>
              <a:ext uri="{FF2B5EF4-FFF2-40B4-BE49-F238E27FC236}">
                <a16:creationId xmlns:a16="http://schemas.microsoft.com/office/drawing/2014/main" id="{F5E95F5C-4305-8947-AFAF-6F9D9AB112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0093C-716C-C743-AD8A-F220A49B9EAB}"/>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2805594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37431-5EF7-9747-BBE4-637F44F2B5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017DB4-90B4-3C46-AE08-4C224376BE1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58B29C-619D-0145-BA7B-609D213143A4}"/>
              </a:ext>
            </a:extLst>
          </p:cNvPr>
          <p:cNvSpPr>
            <a:spLocks noGrp="1"/>
          </p:cNvSpPr>
          <p:nvPr>
            <p:ph type="dt" sz="half" idx="10"/>
          </p:nvPr>
        </p:nvSpPr>
        <p:spPr/>
        <p:txBody>
          <a:bodyPr/>
          <a:lstStyle/>
          <a:p>
            <a:fld id="{C8B1129E-AD34-2F4D-9A7F-B471D2963971}" type="datetime1">
              <a:rPr lang="en-US" smtClean="0"/>
              <a:t>8/30/21</a:t>
            </a:fld>
            <a:endParaRPr lang="en-US"/>
          </a:p>
        </p:txBody>
      </p:sp>
      <p:sp>
        <p:nvSpPr>
          <p:cNvPr id="5" name="Footer Placeholder 4">
            <a:extLst>
              <a:ext uri="{FF2B5EF4-FFF2-40B4-BE49-F238E27FC236}">
                <a16:creationId xmlns:a16="http://schemas.microsoft.com/office/drawing/2014/main" id="{3D72BBC9-8AF4-FE4D-AD9A-917D46AC3F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8BBC76-4973-DB4B-8043-289DBFE77F18}"/>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996688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2255B-2960-F041-92C0-96C707B8E4E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4D058CE-F6FF-4D43-BBD1-9CD75BB83A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DDA0EA-D309-AF4B-8A67-D6BBAEA51ECB}"/>
              </a:ext>
            </a:extLst>
          </p:cNvPr>
          <p:cNvSpPr>
            <a:spLocks noGrp="1"/>
          </p:cNvSpPr>
          <p:nvPr>
            <p:ph type="dt" sz="half" idx="10"/>
          </p:nvPr>
        </p:nvSpPr>
        <p:spPr/>
        <p:txBody>
          <a:bodyPr/>
          <a:lstStyle/>
          <a:p>
            <a:fld id="{891B27D2-AE3C-2E43-A782-35368538CEAF}" type="datetime1">
              <a:rPr lang="en-US" smtClean="0"/>
              <a:t>8/30/21</a:t>
            </a:fld>
            <a:endParaRPr lang="en-US"/>
          </a:p>
        </p:txBody>
      </p:sp>
      <p:sp>
        <p:nvSpPr>
          <p:cNvPr id="5" name="Footer Placeholder 4">
            <a:extLst>
              <a:ext uri="{FF2B5EF4-FFF2-40B4-BE49-F238E27FC236}">
                <a16:creationId xmlns:a16="http://schemas.microsoft.com/office/drawing/2014/main" id="{3F928320-731F-B74E-BDE2-FA1EA966D2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ECE70F-CF70-A04E-A5F4-C9EDA4E08842}"/>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2404669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C8B4E-AC70-3942-8B3F-041E51BF39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7FE2D3-34B0-834D-A6DD-16061AC27B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C9736D6-FF91-D94F-B8F0-DA5915076E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A763E09-30C2-0543-AD73-722C423AAA52}"/>
              </a:ext>
            </a:extLst>
          </p:cNvPr>
          <p:cNvSpPr>
            <a:spLocks noGrp="1"/>
          </p:cNvSpPr>
          <p:nvPr>
            <p:ph type="dt" sz="half" idx="10"/>
          </p:nvPr>
        </p:nvSpPr>
        <p:spPr/>
        <p:txBody>
          <a:bodyPr/>
          <a:lstStyle/>
          <a:p>
            <a:fld id="{64F0446F-90A7-8143-838A-4A0787440533}" type="datetime1">
              <a:rPr lang="en-US" smtClean="0"/>
              <a:t>8/30/21</a:t>
            </a:fld>
            <a:endParaRPr lang="en-US"/>
          </a:p>
        </p:txBody>
      </p:sp>
      <p:sp>
        <p:nvSpPr>
          <p:cNvPr id="6" name="Footer Placeholder 5">
            <a:extLst>
              <a:ext uri="{FF2B5EF4-FFF2-40B4-BE49-F238E27FC236}">
                <a16:creationId xmlns:a16="http://schemas.microsoft.com/office/drawing/2014/main" id="{B1E0A2A5-0E52-B649-AE1E-F47E0D17E8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736216-32F3-3448-B3C1-A72CB551D703}"/>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29503102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AF595-270E-3349-97E2-9042D185C36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7BECC8F-ED59-DF42-911E-B439A231F82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7F9BFFA-7C8E-4244-90DB-D3ACFC0661D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A768FA0-015D-D94E-A8C8-8DCE727B2F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444C045-D1EF-D344-AD16-703ABD1DE8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A916D1D-17AF-E24E-AA6C-B773AB67C4DB}"/>
              </a:ext>
            </a:extLst>
          </p:cNvPr>
          <p:cNvSpPr>
            <a:spLocks noGrp="1"/>
          </p:cNvSpPr>
          <p:nvPr>
            <p:ph type="dt" sz="half" idx="10"/>
          </p:nvPr>
        </p:nvSpPr>
        <p:spPr/>
        <p:txBody>
          <a:bodyPr/>
          <a:lstStyle/>
          <a:p>
            <a:fld id="{932D4204-0DF1-EB4D-A5E2-863F9B2B33B6}" type="datetime1">
              <a:rPr lang="en-US" smtClean="0"/>
              <a:t>8/30/21</a:t>
            </a:fld>
            <a:endParaRPr lang="en-US"/>
          </a:p>
        </p:txBody>
      </p:sp>
      <p:sp>
        <p:nvSpPr>
          <p:cNvPr id="8" name="Footer Placeholder 7">
            <a:extLst>
              <a:ext uri="{FF2B5EF4-FFF2-40B4-BE49-F238E27FC236}">
                <a16:creationId xmlns:a16="http://schemas.microsoft.com/office/drawing/2014/main" id="{60E56EA7-DE7D-3548-8829-757A0EF5A6E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B0645E-4930-C143-9329-D2CCCE26CA10}"/>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9822550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1D7EB-D2B4-674B-A67E-35EDCC9CF59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D0610BF-7365-6840-95A6-E7D863E2AF3E}"/>
              </a:ext>
            </a:extLst>
          </p:cNvPr>
          <p:cNvSpPr>
            <a:spLocks noGrp="1"/>
          </p:cNvSpPr>
          <p:nvPr>
            <p:ph type="dt" sz="half" idx="10"/>
          </p:nvPr>
        </p:nvSpPr>
        <p:spPr/>
        <p:txBody>
          <a:bodyPr/>
          <a:lstStyle/>
          <a:p>
            <a:fld id="{FAEE31E9-8BCE-9642-B390-781C8A332B08}" type="datetime1">
              <a:rPr lang="en-US" smtClean="0"/>
              <a:t>8/30/21</a:t>
            </a:fld>
            <a:endParaRPr lang="en-US"/>
          </a:p>
        </p:txBody>
      </p:sp>
      <p:sp>
        <p:nvSpPr>
          <p:cNvPr id="4" name="Footer Placeholder 3">
            <a:extLst>
              <a:ext uri="{FF2B5EF4-FFF2-40B4-BE49-F238E27FC236}">
                <a16:creationId xmlns:a16="http://schemas.microsoft.com/office/drawing/2014/main" id="{E2C99642-C33F-974D-A887-1FDC0BA9FB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2D7ABB-EA43-1643-8BCA-E49D2B4EB789}"/>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5525127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99B202-0ED4-3C47-9950-39722B8B8AB0}"/>
              </a:ext>
            </a:extLst>
          </p:cNvPr>
          <p:cNvSpPr>
            <a:spLocks noGrp="1"/>
          </p:cNvSpPr>
          <p:nvPr>
            <p:ph type="dt" sz="half" idx="10"/>
          </p:nvPr>
        </p:nvSpPr>
        <p:spPr/>
        <p:txBody>
          <a:bodyPr/>
          <a:lstStyle/>
          <a:p>
            <a:fld id="{8E038EF3-5793-444A-86DA-A06D9D1365A6}" type="datetime1">
              <a:rPr lang="en-US" smtClean="0"/>
              <a:t>8/30/21</a:t>
            </a:fld>
            <a:endParaRPr lang="en-US"/>
          </a:p>
        </p:txBody>
      </p:sp>
      <p:sp>
        <p:nvSpPr>
          <p:cNvPr id="3" name="Footer Placeholder 2">
            <a:extLst>
              <a:ext uri="{FF2B5EF4-FFF2-40B4-BE49-F238E27FC236}">
                <a16:creationId xmlns:a16="http://schemas.microsoft.com/office/drawing/2014/main" id="{B9BE5EEA-B848-F54F-A3DA-A0083DB2A02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DC422F8-7DEE-2D4D-B01D-64B824778376}"/>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721547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84907-72C7-DD47-B919-8F91AF06E2F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6E17C4B-C6BA-9246-9610-31E5BD3EE0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511F33-A4BD-A940-8D17-CF40ABE627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EB8CAB-2AC9-0E49-BC72-2EBF0559D3A3}"/>
              </a:ext>
            </a:extLst>
          </p:cNvPr>
          <p:cNvSpPr>
            <a:spLocks noGrp="1"/>
          </p:cNvSpPr>
          <p:nvPr>
            <p:ph type="dt" sz="half" idx="10"/>
          </p:nvPr>
        </p:nvSpPr>
        <p:spPr/>
        <p:txBody>
          <a:bodyPr/>
          <a:lstStyle/>
          <a:p>
            <a:fld id="{8B608F0F-E519-EA42-BC1C-9AF2D4640AB6}" type="datetime1">
              <a:rPr lang="en-US" smtClean="0"/>
              <a:t>8/30/21</a:t>
            </a:fld>
            <a:endParaRPr lang="en-US"/>
          </a:p>
        </p:txBody>
      </p:sp>
      <p:sp>
        <p:nvSpPr>
          <p:cNvPr id="6" name="Footer Placeholder 5">
            <a:extLst>
              <a:ext uri="{FF2B5EF4-FFF2-40B4-BE49-F238E27FC236}">
                <a16:creationId xmlns:a16="http://schemas.microsoft.com/office/drawing/2014/main" id="{C1C18EF9-62BE-A741-A277-C682237CFA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A2E167-054E-3B4E-A567-05602DB4BB00}"/>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17655424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774A3-45F2-FC45-97FA-38EB01B054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A98FC3-328A-744A-A0A7-817A7009E4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E2F678-EB11-A749-A316-BD7123453C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FA0BAC-574F-DB4D-A727-3A08248C4717}"/>
              </a:ext>
            </a:extLst>
          </p:cNvPr>
          <p:cNvSpPr>
            <a:spLocks noGrp="1"/>
          </p:cNvSpPr>
          <p:nvPr>
            <p:ph type="dt" sz="half" idx="10"/>
          </p:nvPr>
        </p:nvSpPr>
        <p:spPr/>
        <p:txBody>
          <a:bodyPr/>
          <a:lstStyle/>
          <a:p>
            <a:fld id="{8229E80C-FF58-9549-957F-B17373DD4BC3}" type="datetime1">
              <a:rPr lang="en-US" smtClean="0"/>
              <a:t>8/30/21</a:t>
            </a:fld>
            <a:endParaRPr lang="en-US"/>
          </a:p>
        </p:txBody>
      </p:sp>
      <p:sp>
        <p:nvSpPr>
          <p:cNvPr id="6" name="Footer Placeholder 5">
            <a:extLst>
              <a:ext uri="{FF2B5EF4-FFF2-40B4-BE49-F238E27FC236}">
                <a16:creationId xmlns:a16="http://schemas.microsoft.com/office/drawing/2014/main" id="{5D2608D6-C066-5948-BF6B-7D9215642B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372929-8984-C741-B0EB-094D09B4B474}"/>
              </a:ext>
            </a:extLst>
          </p:cNvPr>
          <p:cNvSpPr>
            <a:spLocks noGrp="1"/>
          </p:cNvSpPr>
          <p:nvPr>
            <p:ph type="sldNum" sz="quarter" idx="12"/>
          </p:nvPr>
        </p:nvSpPr>
        <p:spPr/>
        <p:txBody>
          <a:bodyPr/>
          <a:lstStyle/>
          <a:p>
            <a:fld id="{0D3EA2A3-9E4C-0E40-A1FD-275CDDA6F426}" type="slidenum">
              <a:rPr lang="en-US" smtClean="0"/>
              <a:t>‹#›</a:t>
            </a:fld>
            <a:endParaRPr lang="en-US"/>
          </a:p>
        </p:txBody>
      </p:sp>
    </p:spTree>
    <p:extLst>
      <p:ext uri="{BB962C8B-B14F-4D97-AF65-F5344CB8AC3E}">
        <p14:creationId xmlns:p14="http://schemas.microsoft.com/office/powerpoint/2010/main" val="3168849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23971C8-8785-0647-96E5-01CCC5618F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6BC0A96-6ED6-8849-8BED-FE59176F7F7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DFE17C-8D94-8046-B4FD-FE22764100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1BEF3E-27BE-FC47-8DC4-0871B7074198}" type="datetime1">
              <a:rPr lang="en-US" smtClean="0"/>
              <a:t>8/30/21</a:t>
            </a:fld>
            <a:endParaRPr lang="en-US"/>
          </a:p>
        </p:txBody>
      </p:sp>
      <p:sp>
        <p:nvSpPr>
          <p:cNvPr id="5" name="Footer Placeholder 4">
            <a:extLst>
              <a:ext uri="{FF2B5EF4-FFF2-40B4-BE49-F238E27FC236}">
                <a16:creationId xmlns:a16="http://schemas.microsoft.com/office/drawing/2014/main" id="{3C08FFE6-8A3F-1E43-8F2C-72E23C3D5D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062D274-52A9-844B-95F7-04E516E346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3EA2A3-9E4C-0E40-A1FD-275CDDA6F426}" type="slidenum">
              <a:rPr lang="en-US" smtClean="0"/>
              <a:t>‹#›</a:t>
            </a:fld>
            <a:endParaRPr lang="en-US"/>
          </a:p>
        </p:txBody>
      </p:sp>
    </p:spTree>
    <p:extLst>
      <p:ext uri="{BB962C8B-B14F-4D97-AF65-F5344CB8AC3E}">
        <p14:creationId xmlns:p14="http://schemas.microsoft.com/office/powerpoint/2010/main" val="108334632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3.jpg"/><Relationship Id="rId7"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4.jpg"/><Relationship Id="rId5" Type="http://schemas.openxmlformats.org/officeDocument/2006/relationships/hyperlink" Target="https://ameriflux.lbl.gov/" TargetMode="External"/><Relationship Id="rId4" Type="http://schemas.openxmlformats.org/officeDocument/2006/relationships/hyperlink" Target="https://fluxnet.fluxdata.org/"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iac.ethz.ch/group/land-climate-dynamics/research/landflux-eval.html" TargetMode="Externa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CA100A2-25C1-DB42-9AF3-A2A5DE7C5D65}"/>
              </a:ext>
            </a:extLst>
          </p:cNvPr>
          <p:cNvSpPr>
            <a:spLocks noGrp="1"/>
          </p:cNvSpPr>
          <p:nvPr>
            <p:ph type="subTitle" idx="1"/>
          </p:nvPr>
        </p:nvSpPr>
        <p:spPr>
          <a:xfrm>
            <a:off x="1524000" y="2997289"/>
            <a:ext cx="9144000" cy="1655762"/>
          </a:xfrm>
        </p:spPr>
        <p:txBody>
          <a:bodyPr/>
          <a:lstStyle/>
          <a:p>
            <a:r>
              <a:rPr lang="en-US" dirty="0"/>
              <a:t>Instructor</a:t>
            </a:r>
            <a:r>
              <a:rPr lang="en-US"/>
              <a:t>: Dr </a:t>
            </a:r>
            <a:r>
              <a:rPr lang="en-US" dirty="0"/>
              <a:t>Natasha </a:t>
            </a:r>
            <a:r>
              <a:rPr lang="en-US" dirty="0" err="1"/>
              <a:t>MacBean</a:t>
            </a:r>
            <a:endParaRPr lang="en-US" dirty="0"/>
          </a:p>
        </p:txBody>
      </p:sp>
      <p:sp>
        <p:nvSpPr>
          <p:cNvPr id="6" name="Title 1">
            <a:extLst>
              <a:ext uri="{FF2B5EF4-FFF2-40B4-BE49-F238E27FC236}">
                <a16:creationId xmlns:a16="http://schemas.microsoft.com/office/drawing/2014/main" id="{6D0FA7CF-5989-BC4C-A386-41753BAD78F0}"/>
              </a:ext>
            </a:extLst>
          </p:cNvPr>
          <p:cNvSpPr txBox="1">
            <a:spLocks/>
          </p:cNvSpPr>
          <p:nvPr/>
        </p:nvSpPr>
        <p:spPr>
          <a:xfrm>
            <a:off x="0" y="238785"/>
            <a:ext cx="12192000" cy="2387600"/>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50000"/>
              </a:lnSpc>
              <a:spcBef>
                <a:spcPts val="600"/>
              </a:spcBef>
              <a:spcAft>
                <a:spcPts val="600"/>
              </a:spcAft>
            </a:pPr>
            <a:r>
              <a:rPr lang="en-US" sz="4400"/>
              <a:t>G481/581 </a:t>
            </a:r>
            <a:r>
              <a:rPr lang="en-US" sz="4400" dirty="0"/>
              <a:t>Terrestrial Ecosystem Modeling</a:t>
            </a:r>
            <a:br>
              <a:rPr lang="en-US" dirty="0"/>
            </a:br>
            <a:r>
              <a:rPr lang="en-US" b="1" dirty="0"/>
              <a:t>Energy Budgets in TEMs</a:t>
            </a:r>
          </a:p>
        </p:txBody>
      </p:sp>
      <p:sp>
        <p:nvSpPr>
          <p:cNvPr id="2" name="Slide Number Placeholder 1">
            <a:extLst>
              <a:ext uri="{FF2B5EF4-FFF2-40B4-BE49-F238E27FC236}">
                <a16:creationId xmlns:a16="http://schemas.microsoft.com/office/drawing/2014/main" id="{8C777D2E-DD23-CE47-A796-72D2CDAD706C}"/>
              </a:ext>
            </a:extLst>
          </p:cNvPr>
          <p:cNvSpPr>
            <a:spLocks noGrp="1"/>
          </p:cNvSpPr>
          <p:nvPr>
            <p:ph type="sldNum" sz="quarter" idx="12"/>
          </p:nvPr>
        </p:nvSpPr>
        <p:spPr/>
        <p:txBody>
          <a:bodyPr/>
          <a:lstStyle/>
          <a:p>
            <a:fld id="{0D3EA2A3-9E4C-0E40-A1FD-275CDDA6F426}" type="slidenum">
              <a:rPr lang="en-US" smtClean="0"/>
              <a:t>1</a:t>
            </a:fld>
            <a:endParaRPr lang="en-US"/>
          </a:p>
        </p:txBody>
      </p:sp>
    </p:spTree>
    <p:extLst>
      <p:ext uri="{BB962C8B-B14F-4D97-AF65-F5344CB8AC3E}">
        <p14:creationId xmlns:p14="http://schemas.microsoft.com/office/powerpoint/2010/main" val="15850706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DD546-1C54-7242-A5D4-6D0F2043690C}"/>
              </a:ext>
            </a:extLst>
          </p:cNvPr>
          <p:cNvSpPr>
            <a:spLocks noGrp="1"/>
          </p:cNvSpPr>
          <p:nvPr>
            <p:ph type="title"/>
          </p:nvPr>
        </p:nvSpPr>
        <p:spPr>
          <a:xfrm>
            <a:off x="84438" y="0"/>
            <a:ext cx="10515600" cy="1325563"/>
          </a:xfrm>
        </p:spPr>
        <p:txBody>
          <a:bodyPr/>
          <a:lstStyle/>
          <a:p>
            <a:r>
              <a:rPr lang="en-US" dirty="0"/>
              <a:t>Latent Heat Flux (</a:t>
            </a:r>
            <a:r>
              <a:rPr lang="en-US" i="1" dirty="0"/>
              <a:t>E, also LE or </a:t>
            </a:r>
            <a:r>
              <a:rPr lang="el-GR" i="1" dirty="0"/>
              <a:t>λ</a:t>
            </a:r>
            <a:r>
              <a:rPr lang="en-US" i="1" dirty="0"/>
              <a:t>E</a:t>
            </a:r>
            <a:r>
              <a:rPr lang="en-US" dirty="0"/>
              <a:t>) </a:t>
            </a:r>
          </a:p>
        </p:txBody>
      </p:sp>
      <p:sp>
        <p:nvSpPr>
          <p:cNvPr id="3" name="Content Placeholder 2">
            <a:extLst>
              <a:ext uri="{FF2B5EF4-FFF2-40B4-BE49-F238E27FC236}">
                <a16:creationId xmlns:a16="http://schemas.microsoft.com/office/drawing/2014/main" id="{6847388D-93B4-224B-944F-1C3B1016B37A}"/>
              </a:ext>
            </a:extLst>
          </p:cNvPr>
          <p:cNvSpPr>
            <a:spLocks noGrp="1"/>
          </p:cNvSpPr>
          <p:nvPr>
            <p:ph idx="1"/>
          </p:nvPr>
        </p:nvSpPr>
        <p:spPr>
          <a:xfrm>
            <a:off x="418069" y="2452062"/>
            <a:ext cx="6229866" cy="4351338"/>
          </a:xfrm>
        </p:spPr>
        <p:txBody>
          <a:bodyPr>
            <a:normAutofit/>
          </a:bodyPr>
          <a:lstStyle/>
          <a:p>
            <a:r>
              <a:rPr lang="en-US" sz="1800" dirty="0"/>
              <a:t>Moisture and heat flux related to evaporation</a:t>
            </a:r>
          </a:p>
          <a:p>
            <a:r>
              <a:rPr lang="en-US" sz="1800" dirty="0"/>
              <a:t>Also follows Fick’s laws of diffusive fluxes</a:t>
            </a:r>
          </a:p>
          <a:p>
            <a:r>
              <a:rPr lang="en-US" sz="1800" dirty="0"/>
              <a:t>Affects surface and air temperatures because of energy needed to evaporate water </a:t>
            </a:r>
            <a:r>
              <a:rPr lang="en-US" sz="1800" dirty="0">
                <a:sym typeface="Wingdings" pitchFamily="2" charset="2"/>
              </a:rPr>
              <a:t> </a:t>
            </a:r>
            <a:r>
              <a:rPr lang="en-US" sz="1800" i="1" dirty="0">
                <a:sym typeface="Wingdings" pitchFamily="2" charset="2"/>
              </a:rPr>
              <a:t>latent heat of vaporization</a:t>
            </a:r>
          </a:p>
        </p:txBody>
      </p:sp>
      <p:sp>
        <p:nvSpPr>
          <p:cNvPr id="4" name="Slide Number Placeholder 3">
            <a:extLst>
              <a:ext uri="{FF2B5EF4-FFF2-40B4-BE49-F238E27FC236}">
                <a16:creationId xmlns:a16="http://schemas.microsoft.com/office/drawing/2014/main" id="{BEFBB093-FECF-504F-8306-F796ECEA167A}"/>
              </a:ext>
            </a:extLst>
          </p:cNvPr>
          <p:cNvSpPr>
            <a:spLocks noGrp="1"/>
          </p:cNvSpPr>
          <p:nvPr>
            <p:ph type="sldNum" sz="quarter" idx="12"/>
          </p:nvPr>
        </p:nvSpPr>
        <p:spPr/>
        <p:txBody>
          <a:bodyPr/>
          <a:lstStyle/>
          <a:p>
            <a:fld id="{0D3EA2A3-9E4C-0E40-A1FD-275CDDA6F426}" type="slidenum">
              <a:rPr lang="en-US" smtClean="0"/>
              <a:t>10</a:t>
            </a:fld>
            <a:endParaRPr lang="en-US"/>
          </a:p>
        </p:txBody>
      </p:sp>
      <p:grpSp>
        <p:nvGrpSpPr>
          <p:cNvPr id="8" name="Group 7">
            <a:extLst>
              <a:ext uri="{FF2B5EF4-FFF2-40B4-BE49-F238E27FC236}">
                <a16:creationId xmlns:a16="http://schemas.microsoft.com/office/drawing/2014/main" id="{A8D40904-49B5-7E4E-AF9C-B796A0BE6C34}"/>
              </a:ext>
            </a:extLst>
          </p:cNvPr>
          <p:cNvGrpSpPr/>
          <p:nvPr/>
        </p:nvGrpSpPr>
        <p:grpSpPr>
          <a:xfrm>
            <a:off x="3791464" y="1126499"/>
            <a:ext cx="4609071" cy="1200329"/>
            <a:chOff x="3632886" y="1126499"/>
            <a:chExt cx="4609071" cy="1200329"/>
          </a:xfrm>
        </p:grpSpPr>
        <p:sp>
          <p:nvSpPr>
            <p:cNvPr id="5" name="TextBox 4">
              <a:extLst>
                <a:ext uri="{FF2B5EF4-FFF2-40B4-BE49-F238E27FC236}">
                  <a16:creationId xmlns:a16="http://schemas.microsoft.com/office/drawing/2014/main" id="{44C90794-B515-804B-948F-F9F73AFBBCB9}"/>
                </a:ext>
              </a:extLst>
            </p:cNvPr>
            <p:cNvSpPr txBox="1"/>
            <p:nvPr/>
          </p:nvSpPr>
          <p:spPr>
            <a:xfrm>
              <a:off x="3632886" y="1126499"/>
              <a:ext cx="4609071" cy="1200329"/>
            </a:xfrm>
            <a:prstGeom prst="rect">
              <a:avLst/>
            </a:prstGeom>
            <a:noFill/>
          </p:spPr>
          <p:txBody>
            <a:bodyPr wrap="square" rtlCol="0">
              <a:spAutoFit/>
            </a:bodyPr>
            <a:lstStyle/>
            <a:p>
              <a:r>
                <a:rPr lang="en-US" sz="3600" i="1" dirty="0">
                  <a:latin typeface="Bell MT" panose="02020503060305020303" pitchFamily="18" charset="77"/>
                </a:rPr>
                <a:t>E = </a:t>
              </a:r>
              <a:r>
                <a:rPr lang="en-US" sz="3600" i="1" dirty="0" err="1">
                  <a:solidFill>
                    <a:schemeClr val="accent1"/>
                  </a:solidFill>
                  <a:latin typeface="Bell MT" panose="02020503060305020303" pitchFamily="18" charset="77"/>
                </a:rPr>
                <a:t>q</a:t>
              </a:r>
              <a:r>
                <a:rPr lang="en-US" sz="3600" i="1" baseline="-25000" dirty="0" err="1">
                  <a:solidFill>
                    <a:schemeClr val="accent1"/>
                  </a:solidFill>
                  <a:latin typeface="Bell MT" panose="02020503060305020303" pitchFamily="18" charset="77"/>
                </a:rPr>
                <a:t>sat</a:t>
              </a:r>
              <a:r>
                <a:rPr lang="en-US" sz="3600" i="1" dirty="0">
                  <a:solidFill>
                    <a:schemeClr val="accent1"/>
                  </a:solidFill>
                  <a:latin typeface="Bell MT" panose="02020503060305020303" pitchFamily="18" charset="77"/>
                </a:rPr>
                <a:t> (T</a:t>
              </a:r>
              <a:r>
                <a:rPr lang="en-US" sz="3600" i="1" baseline="-25000" dirty="0">
                  <a:solidFill>
                    <a:schemeClr val="accent1"/>
                  </a:solidFill>
                  <a:latin typeface="Bell MT" panose="02020503060305020303" pitchFamily="18" charset="77"/>
                </a:rPr>
                <a:t>s</a:t>
              </a:r>
              <a:r>
                <a:rPr lang="en-US" sz="3600" i="1" dirty="0">
                  <a:solidFill>
                    <a:schemeClr val="accent1"/>
                  </a:solidFill>
                  <a:latin typeface="Bell MT" panose="02020503060305020303" pitchFamily="18" charset="77"/>
                </a:rPr>
                <a:t>) – </a:t>
              </a:r>
              <a:r>
                <a:rPr lang="en-US" sz="3600" i="1" dirty="0" err="1">
                  <a:solidFill>
                    <a:schemeClr val="accent1"/>
                  </a:solidFill>
                  <a:latin typeface="Bell MT" panose="02020503060305020303" pitchFamily="18" charset="77"/>
                </a:rPr>
                <a:t>q</a:t>
              </a:r>
              <a:r>
                <a:rPr lang="en-US" sz="3600" i="1" baseline="-25000" dirty="0" err="1">
                  <a:solidFill>
                    <a:schemeClr val="accent1"/>
                  </a:solidFill>
                  <a:latin typeface="Bell MT" panose="02020503060305020303" pitchFamily="18" charset="77"/>
                </a:rPr>
                <a:t>ref</a:t>
              </a:r>
              <a:endParaRPr lang="en-US" sz="3600" i="1" dirty="0">
                <a:latin typeface="Bell MT" panose="02020503060305020303" pitchFamily="18" charset="77"/>
              </a:endParaRPr>
            </a:p>
            <a:p>
              <a:r>
                <a:rPr lang="en-US" sz="3600" i="1" dirty="0">
                  <a:solidFill>
                    <a:schemeClr val="accent2"/>
                  </a:solidFill>
                  <a:latin typeface="Bell MT" panose="02020503060305020303" pitchFamily="18" charset="77"/>
                </a:rPr>
                <a:t>	  g</a:t>
              </a:r>
              <a:r>
                <a:rPr lang="en-US" sz="3600" i="1" baseline="-25000" dirty="0">
                  <a:solidFill>
                    <a:schemeClr val="accent2"/>
                  </a:solidFill>
                  <a:latin typeface="Bell MT" panose="02020503060305020303" pitchFamily="18" charset="77"/>
                </a:rPr>
                <a:t>c</a:t>
              </a:r>
              <a:r>
                <a:rPr lang="en-US" sz="3600" i="1" baseline="30000" dirty="0">
                  <a:solidFill>
                    <a:schemeClr val="accent2"/>
                  </a:solidFill>
                  <a:latin typeface="Bell MT" panose="02020503060305020303" pitchFamily="18" charset="77"/>
                </a:rPr>
                <a:t>-1</a:t>
              </a:r>
              <a:r>
                <a:rPr lang="en-US" sz="3600" i="1" dirty="0">
                  <a:solidFill>
                    <a:schemeClr val="accent2"/>
                  </a:solidFill>
                  <a:latin typeface="Bell MT" panose="02020503060305020303" pitchFamily="18" charset="77"/>
                </a:rPr>
                <a:t> + g</a:t>
              </a:r>
              <a:r>
                <a:rPr lang="en-US" sz="3600" i="1" baseline="-25000" dirty="0">
                  <a:solidFill>
                    <a:schemeClr val="accent2"/>
                  </a:solidFill>
                  <a:latin typeface="Bell MT" panose="02020503060305020303" pitchFamily="18" charset="77"/>
                </a:rPr>
                <a:t>ac</a:t>
              </a:r>
              <a:r>
                <a:rPr lang="en-US" sz="3600" i="1" baseline="30000" dirty="0">
                  <a:solidFill>
                    <a:schemeClr val="accent2"/>
                  </a:solidFill>
                  <a:latin typeface="Bell MT" panose="02020503060305020303" pitchFamily="18" charset="77"/>
                </a:rPr>
                <a:t>-1</a:t>
              </a:r>
              <a:endParaRPr lang="en-US" sz="3600" baseline="30000" dirty="0">
                <a:solidFill>
                  <a:schemeClr val="accent2"/>
                </a:solidFill>
              </a:endParaRPr>
            </a:p>
          </p:txBody>
        </p:sp>
        <p:cxnSp>
          <p:nvCxnSpPr>
            <p:cNvPr id="7" name="Straight Connector 6">
              <a:extLst>
                <a:ext uri="{FF2B5EF4-FFF2-40B4-BE49-F238E27FC236}">
                  <a16:creationId xmlns:a16="http://schemas.microsoft.com/office/drawing/2014/main" id="{9199D38A-9757-F541-B8E7-238E5409FD59}"/>
                </a:ext>
              </a:extLst>
            </p:cNvPr>
            <p:cNvCxnSpPr/>
            <p:nvPr/>
          </p:nvCxnSpPr>
          <p:spPr>
            <a:xfrm>
              <a:off x="4534930" y="1791729"/>
              <a:ext cx="2335427" cy="0"/>
            </a:xfrm>
            <a:prstGeom prst="line">
              <a:avLst/>
            </a:prstGeom>
            <a:ln w="127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D505A367-D5D7-C144-8A10-4B5A6C00ABD3}"/>
              </a:ext>
            </a:extLst>
          </p:cNvPr>
          <p:cNvSpPr txBox="1"/>
          <p:nvPr/>
        </p:nvSpPr>
        <p:spPr>
          <a:xfrm>
            <a:off x="8695039" y="171837"/>
            <a:ext cx="3078892" cy="3877985"/>
          </a:xfrm>
          <a:prstGeom prst="rect">
            <a:avLst/>
          </a:prstGeom>
          <a:noFill/>
        </p:spPr>
        <p:txBody>
          <a:bodyPr wrap="square" rtlCol="0">
            <a:spAutoFit/>
          </a:bodyPr>
          <a:lstStyle/>
          <a:p>
            <a:r>
              <a:rPr lang="en-US" sz="3600" i="1" dirty="0" err="1">
                <a:latin typeface="Bell MT" panose="02020503060305020303" pitchFamily="18" charset="77"/>
              </a:rPr>
              <a:t>q</a:t>
            </a:r>
            <a:r>
              <a:rPr lang="en-US" sz="3600" i="1" baseline="-25000" dirty="0" err="1">
                <a:latin typeface="Bell MT" panose="02020503060305020303" pitchFamily="18" charset="77"/>
              </a:rPr>
              <a:t>sat</a:t>
            </a:r>
            <a:r>
              <a:rPr lang="en-US" sz="3600" i="1" dirty="0">
                <a:latin typeface="Bell MT" panose="02020503060305020303" pitchFamily="18" charset="77"/>
              </a:rPr>
              <a:t> </a:t>
            </a:r>
            <a:r>
              <a:rPr lang="en-US" i="1" dirty="0">
                <a:latin typeface="Bell MT" panose="02020503060305020303" pitchFamily="18" charset="77"/>
              </a:rPr>
              <a:t>= vapor pressure of saturated surface at surface temp</a:t>
            </a:r>
          </a:p>
          <a:p>
            <a:r>
              <a:rPr lang="en-US" sz="3600" i="1" dirty="0" err="1">
                <a:latin typeface="Bell MT" panose="02020503060305020303" pitchFamily="18" charset="77"/>
              </a:rPr>
              <a:t>q</a:t>
            </a:r>
            <a:r>
              <a:rPr lang="en-US" sz="3600" i="1" baseline="-25000" dirty="0" err="1">
                <a:latin typeface="Bell MT" panose="02020503060305020303" pitchFamily="18" charset="77"/>
              </a:rPr>
              <a:t>ref</a:t>
            </a:r>
            <a:r>
              <a:rPr lang="en-US" i="1" dirty="0">
                <a:latin typeface="Bell MT" panose="02020503060305020303" pitchFamily="18" charset="77"/>
              </a:rPr>
              <a:t> = vapor pressure of air at reference height</a:t>
            </a:r>
            <a:endParaRPr lang="en-US" i="1" baseline="-25000" dirty="0">
              <a:latin typeface="Bell MT" panose="02020503060305020303" pitchFamily="18" charset="77"/>
            </a:endParaRPr>
          </a:p>
          <a:p>
            <a:r>
              <a:rPr lang="en-US" sz="3600" i="1" dirty="0">
                <a:latin typeface="Bell MT" panose="02020503060305020303" pitchFamily="18" charset="77"/>
              </a:rPr>
              <a:t>T</a:t>
            </a:r>
            <a:r>
              <a:rPr lang="en-US" sz="3600" i="1" baseline="-25000" dirty="0">
                <a:latin typeface="Bell MT" panose="02020503060305020303" pitchFamily="18" charset="77"/>
              </a:rPr>
              <a:t>s</a:t>
            </a:r>
            <a:r>
              <a:rPr lang="en-US" sz="3600" i="1" dirty="0">
                <a:latin typeface="Bell MT" panose="02020503060305020303" pitchFamily="18" charset="77"/>
              </a:rPr>
              <a:t> </a:t>
            </a:r>
            <a:r>
              <a:rPr lang="en-US" i="1" dirty="0">
                <a:latin typeface="Bell MT" panose="02020503060305020303" pitchFamily="18" charset="77"/>
              </a:rPr>
              <a:t>= surface temperature </a:t>
            </a:r>
          </a:p>
          <a:p>
            <a:r>
              <a:rPr lang="en-US" sz="3600" i="1" dirty="0" err="1">
                <a:latin typeface="Bell MT" panose="02020503060305020303" pitchFamily="18" charset="77"/>
              </a:rPr>
              <a:t>g</a:t>
            </a:r>
            <a:r>
              <a:rPr lang="en-US" sz="3600" i="1" baseline="-25000" dirty="0" err="1">
                <a:latin typeface="Bell MT" panose="02020503060305020303" pitchFamily="18" charset="77"/>
              </a:rPr>
              <a:t>ac</a:t>
            </a:r>
            <a:r>
              <a:rPr lang="en-US" sz="3600" i="1" baseline="-25000" dirty="0">
                <a:latin typeface="Bell MT" panose="02020503060305020303" pitchFamily="18" charset="77"/>
              </a:rPr>
              <a:t> </a:t>
            </a:r>
            <a:r>
              <a:rPr lang="en-US" i="1" dirty="0">
                <a:latin typeface="Bell MT" panose="02020503060305020303" pitchFamily="18" charset="77"/>
              </a:rPr>
              <a:t>= aerodynamic conductance</a:t>
            </a:r>
          </a:p>
          <a:p>
            <a:r>
              <a:rPr lang="en-US" sz="3600" i="1" dirty="0" err="1">
                <a:latin typeface="Bell MT" panose="02020503060305020303" pitchFamily="18" charset="77"/>
              </a:rPr>
              <a:t>g</a:t>
            </a:r>
            <a:r>
              <a:rPr lang="en-US" sz="3600" i="1" baseline="-25000" dirty="0" err="1">
                <a:latin typeface="Bell MT" panose="02020503060305020303" pitchFamily="18" charset="77"/>
              </a:rPr>
              <a:t>c</a:t>
            </a:r>
            <a:r>
              <a:rPr lang="en-US" sz="3600" i="1" baseline="-25000" dirty="0">
                <a:latin typeface="Bell MT" panose="02020503060305020303" pitchFamily="18" charset="77"/>
              </a:rPr>
              <a:t> </a:t>
            </a:r>
            <a:r>
              <a:rPr lang="en-US" i="1" dirty="0">
                <a:latin typeface="Bell MT" panose="02020503060305020303" pitchFamily="18" charset="77"/>
              </a:rPr>
              <a:t>= surface (or canopy) conductance</a:t>
            </a:r>
            <a:r>
              <a:rPr lang="en-US" i="1" dirty="0">
                <a:solidFill>
                  <a:srgbClr val="FF0000"/>
                </a:solidFill>
                <a:latin typeface="Bell MT" panose="02020503060305020303" pitchFamily="18" charset="77"/>
              </a:rPr>
              <a:t>*</a:t>
            </a:r>
            <a:endParaRPr lang="en-US" baseline="-25000" dirty="0">
              <a:solidFill>
                <a:srgbClr val="FF0000"/>
              </a:solidFill>
            </a:endParaRPr>
          </a:p>
          <a:p>
            <a:endParaRPr lang="en-US" baseline="-25000" dirty="0"/>
          </a:p>
        </p:txBody>
      </p:sp>
    </p:spTree>
    <p:extLst>
      <p:ext uri="{BB962C8B-B14F-4D97-AF65-F5344CB8AC3E}">
        <p14:creationId xmlns:p14="http://schemas.microsoft.com/office/powerpoint/2010/main" val="82312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DD546-1C54-7242-A5D4-6D0F2043690C}"/>
              </a:ext>
            </a:extLst>
          </p:cNvPr>
          <p:cNvSpPr>
            <a:spLocks noGrp="1"/>
          </p:cNvSpPr>
          <p:nvPr>
            <p:ph type="title"/>
          </p:nvPr>
        </p:nvSpPr>
        <p:spPr>
          <a:xfrm>
            <a:off x="84438" y="0"/>
            <a:ext cx="10515600" cy="1325563"/>
          </a:xfrm>
        </p:spPr>
        <p:txBody>
          <a:bodyPr/>
          <a:lstStyle/>
          <a:p>
            <a:r>
              <a:rPr lang="en-US" dirty="0"/>
              <a:t>Latent Heat Flux (</a:t>
            </a:r>
            <a:r>
              <a:rPr lang="en-US" i="1" dirty="0"/>
              <a:t>E</a:t>
            </a:r>
            <a:r>
              <a:rPr lang="en-US" dirty="0"/>
              <a:t>) </a:t>
            </a:r>
          </a:p>
        </p:txBody>
      </p:sp>
      <p:sp>
        <p:nvSpPr>
          <p:cNvPr id="3" name="Content Placeholder 2">
            <a:extLst>
              <a:ext uri="{FF2B5EF4-FFF2-40B4-BE49-F238E27FC236}">
                <a16:creationId xmlns:a16="http://schemas.microsoft.com/office/drawing/2014/main" id="{6847388D-93B4-224B-944F-1C3B1016B37A}"/>
              </a:ext>
            </a:extLst>
          </p:cNvPr>
          <p:cNvSpPr>
            <a:spLocks noGrp="1"/>
          </p:cNvSpPr>
          <p:nvPr>
            <p:ph idx="1"/>
          </p:nvPr>
        </p:nvSpPr>
        <p:spPr>
          <a:xfrm>
            <a:off x="418069" y="2452062"/>
            <a:ext cx="6229866" cy="4351338"/>
          </a:xfrm>
        </p:spPr>
        <p:txBody>
          <a:bodyPr>
            <a:normAutofit/>
          </a:bodyPr>
          <a:lstStyle/>
          <a:p>
            <a:r>
              <a:rPr lang="en-US" sz="1800" dirty="0"/>
              <a:t>Moisture and heat flux related to evaporation</a:t>
            </a:r>
          </a:p>
          <a:p>
            <a:r>
              <a:rPr lang="en-US" sz="1800" dirty="0"/>
              <a:t>Also follows Fick’s laws of diffusive fluxes</a:t>
            </a:r>
          </a:p>
          <a:p>
            <a:r>
              <a:rPr lang="en-US" sz="1800" dirty="0"/>
              <a:t>Affects surface and air temperatures because of energy needed to evaporate water </a:t>
            </a:r>
            <a:r>
              <a:rPr lang="en-US" sz="1800" dirty="0">
                <a:sym typeface="Wingdings" pitchFamily="2" charset="2"/>
              </a:rPr>
              <a:t> </a:t>
            </a:r>
            <a:r>
              <a:rPr lang="en-US" sz="1800" i="1" dirty="0">
                <a:sym typeface="Wingdings" pitchFamily="2" charset="2"/>
              </a:rPr>
              <a:t>latent heat of vaporization</a:t>
            </a:r>
          </a:p>
          <a:p>
            <a:r>
              <a:rPr lang="en-US" sz="1800" dirty="0">
                <a:solidFill>
                  <a:schemeClr val="accent1"/>
                </a:solidFill>
                <a:sym typeface="Wingdings" pitchFamily="2" charset="2"/>
              </a:rPr>
              <a:t>Driven by vapor pressure deficit</a:t>
            </a:r>
          </a:p>
          <a:p>
            <a:r>
              <a:rPr lang="en-US" sz="1800" dirty="0">
                <a:solidFill>
                  <a:schemeClr val="accent2"/>
                </a:solidFill>
                <a:sym typeface="Wingdings" pitchFamily="2" charset="2"/>
              </a:rPr>
              <a:t>Depends also on aerodynamic conductance and surface conductance</a:t>
            </a:r>
          </a:p>
          <a:p>
            <a:r>
              <a:rPr lang="en-US" sz="1800" dirty="0">
                <a:solidFill>
                  <a:schemeClr val="accent2"/>
                </a:solidFill>
                <a:sym typeface="Wingdings" pitchFamily="2" charset="2"/>
              </a:rPr>
              <a:t>Surface conductance represents effects of plants and soil wetness on evapotranspiration (ET)  wet surfaces = more conductance = higher </a:t>
            </a:r>
            <a:r>
              <a:rPr lang="en-US" sz="1800" i="1" dirty="0">
                <a:solidFill>
                  <a:schemeClr val="accent2"/>
                </a:solidFill>
                <a:sym typeface="Wingdings" pitchFamily="2" charset="2"/>
              </a:rPr>
              <a:t>E</a:t>
            </a:r>
            <a:r>
              <a:rPr lang="en-US" sz="1800" dirty="0">
                <a:solidFill>
                  <a:schemeClr val="accent2"/>
                </a:solidFill>
                <a:sym typeface="Wingdings" pitchFamily="2" charset="2"/>
              </a:rPr>
              <a:t> </a:t>
            </a:r>
          </a:p>
        </p:txBody>
      </p:sp>
      <p:sp>
        <p:nvSpPr>
          <p:cNvPr id="4" name="Slide Number Placeholder 3">
            <a:extLst>
              <a:ext uri="{FF2B5EF4-FFF2-40B4-BE49-F238E27FC236}">
                <a16:creationId xmlns:a16="http://schemas.microsoft.com/office/drawing/2014/main" id="{BEFBB093-FECF-504F-8306-F796ECEA167A}"/>
              </a:ext>
            </a:extLst>
          </p:cNvPr>
          <p:cNvSpPr>
            <a:spLocks noGrp="1"/>
          </p:cNvSpPr>
          <p:nvPr>
            <p:ph type="sldNum" sz="quarter" idx="12"/>
          </p:nvPr>
        </p:nvSpPr>
        <p:spPr/>
        <p:txBody>
          <a:bodyPr/>
          <a:lstStyle/>
          <a:p>
            <a:fld id="{0D3EA2A3-9E4C-0E40-A1FD-275CDDA6F426}" type="slidenum">
              <a:rPr lang="en-US" smtClean="0"/>
              <a:t>11</a:t>
            </a:fld>
            <a:endParaRPr lang="en-US"/>
          </a:p>
        </p:txBody>
      </p:sp>
      <p:grpSp>
        <p:nvGrpSpPr>
          <p:cNvPr id="8" name="Group 7">
            <a:extLst>
              <a:ext uri="{FF2B5EF4-FFF2-40B4-BE49-F238E27FC236}">
                <a16:creationId xmlns:a16="http://schemas.microsoft.com/office/drawing/2014/main" id="{A8D40904-49B5-7E4E-AF9C-B796A0BE6C34}"/>
              </a:ext>
            </a:extLst>
          </p:cNvPr>
          <p:cNvGrpSpPr/>
          <p:nvPr/>
        </p:nvGrpSpPr>
        <p:grpSpPr>
          <a:xfrm>
            <a:off x="3791464" y="1126499"/>
            <a:ext cx="4609071" cy="1200329"/>
            <a:chOff x="3632886" y="1126499"/>
            <a:chExt cx="4609071" cy="1200329"/>
          </a:xfrm>
        </p:grpSpPr>
        <p:sp>
          <p:nvSpPr>
            <p:cNvPr id="5" name="TextBox 4">
              <a:extLst>
                <a:ext uri="{FF2B5EF4-FFF2-40B4-BE49-F238E27FC236}">
                  <a16:creationId xmlns:a16="http://schemas.microsoft.com/office/drawing/2014/main" id="{44C90794-B515-804B-948F-F9F73AFBBCB9}"/>
                </a:ext>
              </a:extLst>
            </p:cNvPr>
            <p:cNvSpPr txBox="1"/>
            <p:nvPr/>
          </p:nvSpPr>
          <p:spPr>
            <a:xfrm>
              <a:off x="3632886" y="1126499"/>
              <a:ext cx="4609071" cy="1200329"/>
            </a:xfrm>
            <a:prstGeom prst="rect">
              <a:avLst/>
            </a:prstGeom>
            <a:noFill/>
          </p:spPr>
          <p:txBody>
            <a:bodyPr wrap="square" rtlCol="0">
              <a:spAutoFit/>
            </a:bodyPr>
            <a:lstStyle/>
            <a:p>
              <a:r>
                <a:rPr lang="en-US" sz="3600" i="1" dirty="0">
                  <a:latin typeface="Bell MT" panose="02020503060305020303" pitchFamily="18" charset="77"/>
                </a:rPr>
                <a:t>E = </a:t>
              </a:r>
              <a:r>
                <a:rPr lang="en-US" sz="3600" i="1" dirty="0" err="1">
                  <a:solidFill>
                    <a:schemeClr val="accent1"/>
                  </a:solidFill>
                  <a:latin typeface="Bell MT" panose="02020503060305020303" pitchFamily="18" charset="77"/>
                </a:rPr>
                <a:t>q</a:t>
              </a:r>
              <a:r>
                <a:rPr lang="en-US" sz="3600" i="1" baseline="-25000" dirty="0" err="1">
                  <a:solidFill>
                    <a:schemeClr val="accent1"/>
                  </a:solidFill>
                  <a:latin typeface="Bell MT" panose="02020503060305020303" pitchFamily="18" charset="77"/>
                </a:rPr>
                <a:t>sat</a:t>
              </a:r>
              <a:r>
                <a:rPr lang="en-US" sz="3600" i="1" dirty="0">
                  <a:solidFill>
                    <a:schemeClr val="accent1"/>
                  </a:solidFill>
                  <a:latin typeface="Bell MT" panose="02020503060305020303" pitchFamily="18" charset="77"/>
                </a:rPr>
                <a:t> (T</a:t>
              </a:r>
              <a:r>
                <a:rPr lang="en-US" sz="3600" i="1" baseline="-25000" dirty="0">
                  <a:solidFill>
                    <a:schemeClr val="accent1"/>
                  </a:solidFill>
                  <a:latin typeface="Bell MT" panose="02020503060305020303" pitchFamily="18" charset="77"/>
                </a:rPr>
                <a:t>s</a:t>
              </a:r>
              <a:r>
                <a:rPr lang="en-US" sz="3600" i="1" dirty="0">
                  <a:solidFill>
                    <a:schemeClr val="accent1"/>
                  </a:solidFill>
                  <a:latin typeface="Bell MT" panose="02020503060305020303" pitchFamily="18" charset="77"/>
                </a:rPr>
                <a:t>) – </a:t>
              </a:r>
              <a:r>
                <a:rPr lang="en-US" sz="3600" i="1" dirty="0" err="1">
                  <a:solidFill>
                    <a:schemeClr val="accent1"/>
                  </a:solidFill>
                  <a:latin typeface="Bell MT" panose="02020503060305020303" pitchFamily="18" charset="77"/>
                </a:rPr>
                <a:t>q</a:t>
              </a:r>
              <a:r>
                <a:rPr lang="en-US" sz="3600" i="1" baseline="-25000" dirty="0" err="1">
                  <a:solidFill>
                    <a:schemeClr val="accent1"/>
                  </a:solidFill>
                  <a:latin typeface="Bell MT" panose="02020503060305020303" pitchFamily="18" charset="77"/>
                </a:rPr>
                <a:t>ref</a:t>
              </a:r>
              <a:endParaRPr lang="en-US" sz="3600" i="1" dirty="0">
                <a:latin typeface="Bell MT" panose="02020503060305020303" pitchFamily="18" charset="77"/>
              </a:endParaRPr>
            </a:p>
            <a:p>
              <a:r>
                <a:rPr lang="en-US" sz="3600" i="1" dirty="0">
                  <a:solidFill>
                    <a:schemeClr val="accent2"/>
                  </a:solidFill>
                  <a:latin typeface="Bell MT" panose="02020503060305020303" pitchFamily="18" charset="77"/>
                </a:rPr>
                <a:t>	  g</a:t>
              </a:r>
              <a:r>
                <a:rPr lang="en-US" sz="3600" i="1" baseline="-25000" dirty="0">
                  <a:solidFill>
                    <a:schemeClr val="accent2"/>
                  </a:solidFill>
                  <a:latin typeface="Bell MT" panose="02020503060305020303" pitchFamily="18" charset="77"/>
                </a:rPr>
                <a:t>c</a:t>
              </a:r>
              <a:r>
                <a:rPr lang="en-US" sz="3600" i="1" baseline="30000" dirty="0">
                  <a:solidFill>
                    <a:schemeClr val="accent2"/>
                  </a:solidFill>
                  <a:latin typeface="Bell MT" panose="02020503060305020303" pitchFamily="18" charset="77"/>
                </a:rPr>
                <a:t>-1</a:t>
              </a:r>
              <a:r>
                <a:rPr lang="en-US" sz="3600" i="1" dirty="0">
                  <a:solidFill>
                    <a:schemeClr val="accent2"/>
                  </a:solidFill>
                  <a:latin typeface="Bell MT" panose="02020503060305020303" pitchFamily="18" charset="77"/>
                </a:rPr>
                <a:t> + g</a:t>
              </a:r>
              <a:r>
                <a:rPr lang="en-US" sz="3600" i="1" baseline="-25000" dirty="0">
                  <a:solidFill>
                    <a:schemeClr val="accent2"/>
                  </a:solidFill>
                  <a:latin typeface="Bell MT" panose="02020503060305020303" pitchFamily="18" charset="77"/>
                </a:rPr>
                <a:t>ac</a:t>
              </a:r>
              <a:r>
                <a:rPr lang="en-US" sz="3600" i="1" baseline="30000" dirty="0">
                  <a:solidFill>
                    <a:schemeClr val="accent2"/>
                  </a:solidFill>
                  <a:latin typeface="Bell MT" panose="02020503060305020303" pitchFamily="18" charset="77"/>
                </a:rPr>
                <a:t>-1</a:t>
              </a:r>
              <a:endParaRPr lang="en-US" sz="3600" baseline="30000" dirty="0">
                <a:solidFill>
                  <a:schemeClr val="accent2"/>
                </a:solidFill>
              </a:endParaRPr>
            </a:p>
          </p:txBody>
        </p:sp>
        <p:cxnSp>
          <p:nvCxnSpPr>
            <p:cNvPr id="7" name="Straight Connector 6">
              <a:extLst>
                <a:ext uri="{FF2B5EF4-FFF2-40B4-BE49-F238E27FC236}">
                  <a16:creationId xmlns:a16="http://schemas.microsoft.com/office/drawing/2014/main" id="{9199D38A-9757-F541-B8E7-238E5409FD59}"/>
                </a:ext>
              </a:extLst>
            </p:cNvPr>
            <p:cNvCxnSpPr/>
            <p:nvPr/>
          </p:nvCxnSpPr>
          <p:spPr>
            <a:xfrm>
              <a:off x="4534930" y="1791729"/>
              <a:ext cx="2335427" cy="0"/>
            </a:xfrm>
            <a:prstGeom prst="line">
              <a:avLst/>
            </a:prstGeom>
            <a:ln w="127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D505A367-D5D7-C144-8A10-4B5A6C00ABD3}"/>
              </a:ext>
            </a:extLst>
          </p:cNvPr>
          <p:cNvSpPr txBox="1"/>
          <p:nvPr/>
        </p:nvSpPr>
        <p:spPr>
          <a:xfrm>
            <a:off x="8695039" y="171837"/>
            <a:ext cx="3078892" cy="3600986"/>
          </a:xfrm>
          <a:prstGeom prst="rect">
            <a:avLst/>
          </a:prstGeom>
          <a:noFill/>
        </p:spPr>
        <p:txBody>
          <a:bodyPr wrap="square" rtlCol="0">
            <a:spAutoFit/>
          </a:bodyPr>
          <a:lstStyle/>
          <a:p>
            <a:r>
              <a:rPr lang="en-US" sz="3600" i="1" dirty="0" err="1">
                <a:latin typeface="Bell MT" panose="02020503060305020303" pitchFamily="18" charset="77"/>
              </a:rPr>
              <a:t>q</a:t>
            </a:r>
            <a:r>
              <a:rPr lang="en-US" sz="3600" i="1" baseline="-25000" dirty="0" err="1">
                <a:latin typeface="Bell MT" panose="02020503060305020303" pitchFamily="18" charset="77"/>
              </a:rPr>
              <a:t>sat</a:t>
            </a:r>
            <a:r>
              <a:rPr lang="en-US" sz="3600" i="1" dirty="0">
                <a:latin typeface="Bell MT" panose="02020503060305020303" pitchFamily="18" charset="77"/>
              </a:rPr>
              <a:t> </a:t>
            </a:r>
            <a:r>
              <a:rPr lang="en-US" i="1" dirty="0">
                <a:latin typeface="Bell MT" panose="02020503060305020303" pitchFamily="18" charset="77"/>
              </a:rPr>
              <a:t>= vapor pressure of saturated surface at surface temp</a:t>
            </a:r>
          </a:p>
          <a:p>
            <a:r>
              <a:rPr lang="en-US" sz="3600" i="1" dirty="0" err="1">
                <a:latin typeface="Bell MT" panose="02020503060305020303" pitchFamily="18" charset="77"/>
              </a:rPr>
              <a:t>q</a:t>
            </a:r>
            <a:r>
              <a:rPr lang="en-US" sz="3600" i="1" baseline="-25000" dirty="0" err="1">
                <a:latin typeface="Bell MT" panose="02020503060305020303" pitchFamily="18" charset="77"/>
              </a:rPr>
              <a:t>ref</a:t>
            </a:r>
            <a:r>
              <a:rPr lang="en-US" i="1" dirty="0">
                <a:latin typeface="Bell MT" panose="02020503060305020303" pitchFamily="18" charset="77"/>
              </a:rPr>
              <a:t> = vapor pressure of air</a:t>
            </a:r>
            <a:endParaRPr lang="en-US" i="1" baseline="-25000" dirty="0">
              <a:latin typeface="Bell MT" panose="02020503060305020303" pitchFamily="18" charset="77"/>
            </a:endParaRPr>
          </a:p>
          <a:p>
            <a:r>
              <a:rPr lang="en-US" sz="3600" i="1" dirty="0">
                <a:latin typeface="Bell MT" panose="02020503060305020303" pitchFamily="18" charset="77"/>
              </a:rPr>
              <a:t>T</a:t>
            </a:r>
            <a:r>
              <a:rPr lang="en-US" sz="3600" i="1" baseline="-25000" dirty="0">
                <a:latin typeface="Bell MT" panose="02020503060305020303" pitchFamily="18" charset="77"/>
              </a:rPr>
              <a:t>s</a:t>
            </a:r>
            <a:r>
              <a:rPr lang="en-US" sz="3600" i="1" dirty="0">
                <a:latin typeface="Bell MT" panose="02020503060305020303" pitchFamily="18" charset="77"/>
              </a:rPr>
              <a:t> </a:t>
            </a:r>
            <a:r>
              <a:rPr lang="en-US" i="1" dirty="0">
                <a:latin typeface="Bell MT" panose="02020503060305020303" pitchFamily="18" charset="77"/>
              </a:rPr>
              <a:t>= surface temperature </a:t>
            </a:r>
          </a:p>
          <a:p>
            <a:r>
              <a:rPr lang="en-US" sz="3600" i="1" dirty="0" err="1">
                <a:latin typeface="Bell MT" panose="02020503060305020303" pitchFamily="18" charset="77"/>
              </a:rPr>
              <a:t>g</a:t>
            </a:r>
            <a:r>
              <a:rPr lang="en-US" sz="3600" i="1" baseline="-25000" dirty="0" err="1">
                <a:latin typeface="Bell MT" panose="02020503060305020303" pitchFamily="18" charset="77"/>
              </a:rPr>
              <a:t>ac</a:t>
            </a:r>
            <a:r>
              <a:rPr lang="en-US" sz="3600" i="1" baseline="-25000" dirty="0">
                <a:latin typeface="Bell MT" panose="02020503060305020303" pitchFamily="18" charset="77"/>
              </a:rPr>
              <a:t> </a:t>
            </a:r>
            <a:r>
              <a:rPr lang="en-US" i="1" dirty="0">
                <a:latin typeface="Bell MT" panose="02020503060305020303" pitchFamily="18" charset="77"/>
              </a:rPr>
              <a:t>= aerodynamic conductance</a:t>
            </a:r>
          </a:p>
          <a:p>
            <a:r>
              <a:rPr lang="en-US" sz="3600" i="1" dirty="0" err="1">
                <a:latin typeface="Bell MT" panose="02020503060305020303" pitchFamily="18" charset="77"/>
              </a:rPr>
              <a:t>g</a:t>
            </a:r>
            <a:r>
              <a:rPr lang="en-US" sz="3600" i="1" baseline="-25000" dirty="0" err="1">
                <a:latin typeface="Bell MT" panose="02020503060305020303" pitchFamily="18" charset="77"/>
              </a:rPr>
              <a:t>c</a:t>
            </a:r>
            <a:r>
              <a:rPr lang="en-US" sz="3600" i="1" baseline="-25000" dirty="0">
                <a:latin typeface="Bell MT" panose="02020503060305020303" pitchFamily="18" charset="77"/>
              </a:rPr>
              <a:t> </a:t>
            </a:r>
            <a:r>
              <a:rPr lang="en-US" i="1" dirty="0">
                <a:latin typeface="Bell MT" panose="02020503060305020303" pitchFamily="18" charset="77"/>
              </a:rPr>
              <a:t>= surface (or canopy) conductance</a:t>
            </a:r>
            <a:r>
              <a:rPr lang="en-US" i="1" dirty="0">
                <a:solidFill>
                  <a:srgbClr val="FF0000"/>
                </a:solidFill>
                <a:latin typeface="Bell MT" panose="02020503060305020303" pitchFamily="18" charset="77"/>
              </a:rPr>
              <a:t>*</a:t>
            </a:r>
            <a:endParaRPr lang="en-US" baseline="-25000" dirty="0"/>
          </a:p>
          <a:p>
            <a:endParaRPr lang="en-US" baseline="-25000" dirty="0"/>
          </a:p>
        </p:txBody>
      </p:sp>
      <p:sp>
        <p:nvSpPr>
          <p:cNvPr id="11" name="Rectangle 10">
            <a:extLst>
              <a:ext uri="{FF2B5EF4-FFF2-40B4-BE49-F238E27FC236}">
                <a16:creationId xmlns:a16="http://schemas.microsoft.com/office/drawing/2014/main" id="{2AE88E91-B12F-2D43-BB69-CDF98E723796}"/>
              </a:ext>
            </a:extLst>
          </p:cNvPr>
          <p:cNvSpPr/>
          <p:nvPr/>
        </p:nvSpPr>
        <p:spPr>
          <a:xfrm>
            <a:off x="185351" y="2452062"/>
            <a:ext cx="6314303" cy="1325563"/>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09250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DD546-1C54-7242-A5D4-6D0F2043690C}"/>
              </a:ext>
            </a:extLst>
          </p:cNvPr>
          <p:cNvSpPr>
            <a:spLocks noGrp="1"/>
          </p:cNvSpPr>
          <p:nvPr>
            <p:ph type="title"/>
          </p:nvPr>
        </p:nvSpPr>
        <p:spPr>
          <a:xfrm>
            <a:off x="84438" y="0"/>
            <a:ext cx="10515600" cy="1325563"/>
          </a:xfrm>
        </p:spPr>
        <p:txBody>
          <a:bodyPr/>
          <a:lstStyle/>
          <a:p>
            <a:r>
              <a:rPr lang="en-US" dirty="0"/>
              <a:t>Latent Heat Flux (</a:t>
            </a:r>
            <a:r>
              <a:rPr lang="en-US" i="1" dirty="0"/>
              <a:t>E</a:t>
            </a:r>
            <a:r>
              <a:rPr lang="en-US" dirty="0"/>
              <a:t>) </a:t>
            </a:r>
          </a:p>
        </p:txBody>
      </p:sp>
      <p:sp>
        <p:nvSpPr>
          <p:cNvPr id="3" name="Content Placeholder 2">
            <a:extLst>
              <a:ext uri="{FF2B5EF4-FFF2-40B4-BE49-F238E27FC236}">
                <a16:creationId xmlns:a16="http://schemas.microsoft.com/office/drawing/2014/main" id="{6847388D-93B4-224B-944F-1C3B1016B37A}"/>
              </a:ext>
            </a:extLst>
          </p:cNvPr>
          <p:cNvSpPr>
            <a:spLocks noGrp="1"/>
          </p:cNvSpPr>
          <p:nvPr>
            <p:ph idx="1"/>
          </p:nvPr>
        </p:nvSpPr>
        <p:spPr>
          <a:xfrm>
            <a:off x="418069" y="2452062"/>
            <a:ext cx="6229866" cy="4351338"/>
          </a:xfrm>
        </p:spPr>
        <p:txBody>
          <a:bodyPr>
            <a:normAutofit/>
          </a:bodyPr>
          <a:lstStyle/>
          <a:p>
            <a:r>
              <a:rPr lang="en-US" sz="1800" dirty="0"/>
              <a:t>Moisture and heat flux related to evaporation</a:t>
            </a:r>
          </a:p>
          <a:p>
            <a:r>
              <a:rPr lang="en-US" sz="1800" dirty="0"/>
              <a:t>Also follows Fick’s laws of diffusive fluxes</a:t>
            </a:r>
          </a:p>
          <a:p>
            <a:r>
              <a:rPr lang="en-US" sz="1800" dirty="0"/>
              <a:t>Affects surface and air temperatures because of energy needed to evaporate water </a:t>
            </a:r>
            <a:r>
              <a:rPr lang="en-US" sz="1800" dirty="0">
                <a:sym typeface="Wingdings" pitchFamily="2" charset="2"/>
              </a:rPr>
              <a:t> </a:t>
            </a:r>
            <a:r>
              <a:rPr lang="en-US" sz="1800" i="1" dirty="0">
                <a:sym typeface="Wingdings" pitchFamily="2" charset="2"/>
              </a:rPr>
              <a:t>latent heat of vaporization</a:t>
            </a:r>
          </a:p>
          <a:p>
            <a:r>
              <a:rPr lang="en-US" sz="1800" dirty="0">
                <a:solidFill>
                  <a:schemeClr val="accent1"/>
                </a:solidFill>
                <a:sym typeface="Wingdings" pitchFamily="2" charset="2"/>
              </a:rPr>
              <a:t>Driven by vapor pressure deficit</a:t>
            </a:r>
          </a:p>
          <a:p>
            <a:r>
              <a:rPr lang="en-US" sz="1800" dirty="0">
                <a:solidFill>
                  <a:schemeClr val="accent2"/>
                </a:solidFill>
                <a:sym typeface="Wingdings" pitchFamily="2" charset="2"/>
              </a:rPr>
              <a:t>Depends also on aerodynamic conductance and surface conductance</a:t>
            </a:r>
          </a:p>
          <a:p>
            <a:r>
              <a:rPr lang="en-US" sz="1800" dirty="0">
                <a:solidFill>
                  <a:schemeClr val="accent2"/>
                </a:solidFill>
                <a:sym typeface="Wingdings" pitchFamily="2" charset="2"/>
              </a:rPr>
              <a:t>Surface conductance represents effects of plants and soil wetness on evapotranspiration (ET)  wet surfaces = more conductance = higher </a:t>
            </a:r>
            <a:r>
              <a:rPr lang="en-US" sz="1800" i="1" dirty="0">
                <a:solidFill>
                  <a:schemeClr val="accent2"/>
                </a:solidFill>
                <a:sym typeface="Wingdings" pitchFamily="2" charset="2"/>
              </a:rPr>
              <a:t>E</a:t>
            </a:r>
            <a:r>
              <a:rPr lang="en-US" sz="1800" dirty="0">
                <a:solidFill>
                  <a:schemeClr val="accent2"/>
                </a:solidFill>
                <a:sym typeface="Wingdings" pitchFamily="2" charset="2"/>
              </a:rPr>
              <a:t> </a:t>
            </a:r>
          </a:p>
          <a:p>
            <a:r>
              <a:rPr lang="en-US" sz="1800" dirty="0"/>
              <a:t>~60% of net radiation over land</a:t>
            </a:r>
          </a:p>
          <a:p>
            <a:r>
              <a:rPr lang="en-US" sz="1800" dirty="0"/>
              <a:t>~65% of annual precipitation over land</a:t>
            </a:r>
          </a:p>
        </p:txBody>
      </p:sp>
      <p:sp>
        <p:nvSpPr>
          <p:cNvPr id="4" name="Slide Number Placeholder 3">
            <a:extLst>
              <a:ext uri="{FF2B5EF4-FFF2-40B4-BE49-F238E27FC236}">
                <a16:creationId xmlns:a16="http://schemas.microsoft.com/office/drawing/2014/main" id="{BEFBB093-FECF-504F-8306-F796ECEA167A}"/>
              </a:ext>
            </a:extLst>
          </p:cNvPr>
          <p:cNvSpPr>
            <a:spLocks noGrp="1"/>
          </p:cNvSpPr>
          <p:nvPr>
            <p:ph type="sldNum" sz="quarter" idx="12"/>
          </p:nvPr>
        </p:nvSpPr>
        <p:spPr/>
        <p:txBody>
          <a:bodyPr/>
          <a:lstStyle/>
          <a:p>
            <a:fld id="{0D3EA2A3-9E4C-0E40-A1FD-275CDDA6F426}" type="slidenum">
              <a:rPr lang="en-US" smtClean="0"/>
              <a:t>12</a:t>
            </a:fld>
            <a:endParaRPr lang="en-US"/>
          </a:p>
        </p:txBody>
      </p:sp>
      <p:grpSp>
        <p:nvGrpSpPr>
          <p:cNvPr id="8" name="Group 7">
            <a:extLst>
              <a:ext uri="{FF2B5EF4-FFF2-40B4-BE49-F238E27FC236}">
                <a16:creationId xmlns:a16="http://schemas.microsoft.com/office/drawing/2014/main" id="{A8D40904-49B5-7E4E-AF9C-B796A0BE6C34}"/>
              </a:ext>
            </a:extLst>
          </p:cNvPr>
          <p:cNvGrpSpPr/>
          <p:nvPr/>
        </p:nvGrpSpPr>
        <p:grpSpPr>
          <a:xfrm>
            <a:off x="3791464" y="1126499"/>
            <a:ext cx="4609071" cy="1200329"/>
            <a:chOff x="3632886" y="1126499"/>
            <a:chExt cx="4609071" cy="1200329"/>
          </a:xfrm>
        </p:grpSpPr>
        <p:sp>
          <p:nvSpPr>
            <p:cNvPr id="5" name="TextBox 4">
              <a:extLst>
                <a:ext uri="{FF2B5EF4-FFF2-40B4-BE49-F238E27FC236}">
                  <a16:creationId xmlns:a16="http://schemas.microsoft.com/office/drawing/2014/main" id="{44C90794-B515-804B-948F-F9F73AFBBCB9}"/>
                </a:ext>
              </a:extLst>
            </p:cNvPr>
            <p:cNvSpPr txBox="1"/>
            <p:nvPr/>
          </p:nvSpPr>
          <p:spPr>
            <a:xfrm>
              <a:off x="3632886" y="1126499"/>
              <a:ext cx="4609071" cy="1200329"/>
            </a:xfrm>
            <a:prstGeom prst="rect">
              <a:avLst/>
            </a:prstGeom>
            <a:noFill/>
          </p:spPr>
          <p:txBody>
            <a:bodyPr wrap="square" rtlCol="0">
              <a:spAutoFit/>
            </a:bodyPr>
            <a:lstStyle/>
            <a:p>
              <a:r>
                <a:rPr lang="en-US" sz="3600" i="1" dirty="0">
                  <a:latin typeface="Bell MT" panose="02020503060305020303" pitchFamily="18" charset="77"/>
                </a:rPr>
                <a:t>E = </a:t>
              </a:r>
              <a:r>
                <a:rPr lang="en-US" sz="3600" i="1" dirty="0" err="1">
                  <a:solidFill>
                    <a:schemeClr val="accent1"/>
                  </a:solidFill>
                  <a:latin typeface="Bell MT" panose="02020503060305020303" pitchFamily="18" charset="77"/>
                </a:rPr>
                <a:t>q</a:t>
              </a:r>
              <a:r>
                <a:rPr lang="en-US" sz="3600" i="1" baseline="-25000" dirty="0" err="1">
                  <a:solidFill>
                    <a:schemeClr val="accent1"/>
                  </a:solidFill>
                  <a:latin typeface="Bell MT" panose="02020503060305020303" pitchFamily="18" charset="77"/>
                </a:rPr>
                <a:t>sat</a:t>
              </a:r>
              <a:r>
                <a:rPr lang="en-US" sz="3600" i="1" dirty="0">
                  <a:solidFill>
                    <a:schemeClr val="accent1"/>
                  </a:solidFill>
                  <a:latin typeface="Bell MT" panose="02020503060305020303" pitchFamily="18" charset="77"/>
                </a:rPr>
                <a:t> (T</a:t>
              </a:r>
              <a:r>
                <a:rPr lang="en-US" sz="3600" i="1" baseline="-25000" dirty="0">
                  <a:solidFill>
                    <a:schemeClr val="accent1"/>
                  </a:solidFill>
                  <a:latin typeface="Bell MT" panose="02020503060305020303" pitchFamily="18" charset="77"/>
                </a:rPr>
                <a:t>s</a:t>
              </a:r>
              <a:r>
                <a:rPr lang="en-US" sz="3600" i="1" dirty="0">
                  <a:solidFill>
                    <a:schemeClr val="accent1"/>
                  </a:solidFill>
                  <a:latin typeface="Bell MT" panose="02020503060305020303" pitchFamily="18" charset="77"/>
                </a:rPr>
                <a:t>) – </a:t>
              </a:r>
              <a:r>
                <a:rPr lang="en-US" sz="3600" i="1" dirty="0" err="1">
                  <a:solidFill>
                    <a:schemeClr val="accent1"/>
                  </a:solidFill>
                  <a:latin typeface="Bell MT" panose="02020503060305020303" pitchFamily="18" charset="77"/>
                </a:rPr>
                <a:t>q</a:t>
              </a:r>
              <a:r>
                <a:rPr lang="en-US" sz="3600" i="1" baseline="-25000" dirty="0" err="1">
                  <a:solidFill>
                    <a:schemeClr val="accent1"/>
                  </a:solidFill>
                  <a:latin typeface="Bell MT" panose="02020503060305020303" pitchFamily="18" charset="77"/>
                </a:rPr>
                <a:t>ref</a:t>
              </a:r>
              <a:endParaRPr lang="en-US" sz="3600" i="1" dirty="0">
                <a:latin typeface="Bell MT" panose="02020503060305020303" pitchFamily="18" charset="77"/>
              </a:endParaRPr>
            </a:p>
            <a:p>
              <a:r>
                <a:rPr lang="en-US" sz="3600" i="1" dirty="0">
                  <a:solidFill>
                    <a:schemeClr val="accent2"/>
                  </a:solidFill>
                  <a:latin typeface="Bell MT" panose="02020503060305020303" pitchFamily="18" charset="77"/>
                </a:rPr>
                <a:t>	  g</a:t>
              </a:r>
              <a:r>
                <a:rPr lang="en-US" sz="3600" i="1" baseline="-25000" dirty="0">
                  <a:solidFill>
                    <a:schemeClr val="accent2"/>
                  </a:solidFill>
                  <a:latin typeface="Bell MT" panose="02020503060305020303" pitchFamily="18" charset="77"/>
                </a:rPr>
                <a:t>c</a:t>
              </a:r>
              <a:r>
                <a:rPr lang="en-US" sz="3600" i="1" baseline="30000" dirty="0">
                  <a:solidFill>
                    <a:schemeClr val="accent2"/>
                  </a:solidFill>
                  <a:latin typeface="Bell MT" panose="02020503060305020303" pitchFamily="18" charset="77"/>
                </a:rPr>
                <a:t>-1</a:t>
              </a:r>
              <a:r>
                <a:rPr lang="en-US" sz="3600" i="1" dirty="0">
                  <a:solidFill>
                    <a:schemeClr val="accent2"/>
                  </a:solidFill>
                  <a:latin typeface="Bell MT" panose="02020503060305020303" pitchFamily="18" charset="77"/>
                </a:rPr>
                <a:t> + g</a:t>
              </a:r>
              <a:r>
                <a:rPr lang="en-US" sz="3600" i="1" baseline="-25000" dirty="0">
                  <a:solidFill>
                    <a:schemeClr val="accent2"/>
                  </a:solidFill>
                  <a:latin typeface="Bell MT" panose="02020503060305020303" pitchFamily="18" charset="77"/>
                </a:rPr>
                <a:t>ac</a:t>
              </a:r>
              <a:r>
                <a:rPr lang="en-US" sz="3600" i="1" baseline="30000" dirty="0">
                  <a:solidFill>
                    <a:schemeClr val="accent2"/>
                  </a:solidFill>
                  <a:latin typeface="Bell MT" panose="02020503060305020303" pitchFamily="18" charset="77"/>
                </a:rPr>
                <a:t>-1</a:t>
              </a:r>
              <a:endParaRPr lang="en-US" sz="3600" baseline="30000" dirty="0">
                <a:solidFill>
                  <a:schemeClr val="accent2"/>
                </a:solidFill>
              </a:endParaRPr>
            </a:p>
          </p:txBody>
        </p:sp>
        <p:cxnSp>
          <p:nvCxnSpPr>
            <p:cNvPr id="7" name="Straight Connector 6">
              <a:extLst>
                <a:ext uri="{FF2B5EF4-FFF2-40B4-BE49-F238E27FC236}">
                  <a16:creationId xmlns:a16="http://schemas.microsoft.com/office/drawing/2014/main" id="{9199D38A-9757-F541-B8E7-238E5409FD59}"/>
                </a:ext>
              </a:extLst>
            </p:cNvPr>
            <p:cNvCxnSpPr/>
            <p:nvPr/>
          </p:nvCxnSpPr>
          <p:spPr>
            <a:xfrm>
              <a:off x="4534930" y="1791729"/>
              <a:ext cx="2335427" cy="0"/>
            </a:xfrm>
            <a:prstGeom prst="line">
              <a:avLst/>
            </a:prstGeom>
            <a:ln w="127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grpSp>
      <p:sp>
        <p:nvSpPr>
          <p:cNvPr id="9" name="TextBox 8">
            <a:extLst>
              <a:ext uri="{FF2B5EF4-FFF2-40B4-BE49-F238E27FC236}">
                <a16:creationId xmlns:a16="http://schemas.microsoft.com/office/drawing/2014/main" id="{D505A367-D5D7-C144-8A10-4B5A6C00ABD3}"/>
              </a:ext>
            </a:extLst>
          </p:cNvPr>
          <p:cNvSpPr txBox="1"/>
          <p:nvPr/>
        </p:nvSpPr>
        <p:spPr>
          <a:xfrm>
            <a:off x="8695039" y="171837"/>
            <a:ext cx="3078892" cy="3600986"/>
          </a:xfrm>
          <a:prstGeom prst="rect">
            <a:avLst/>
          </a:prstGeom>
          <a:noFill/>
        </p:spPr>
        <p:txBody>
          <a:bodyPr wrap="square" rtlCol="0">
            <a:spAutoFit/>
          </a:bodyPr>
          <a:lstStyle/>
          <a:p>
            <a:r>
              <a:rPr lang="en-US" sz="3600" i="1" dirty="0" err="1">
                <a:latin typeface="Bell MT" panose="02020503060305020303" pitchFamily="18" charset="77"/>
              </a:rPr>
              <a:t>q</a:t>
            </a:r>
            <a:r>
              <a:rPr lang="en-US" sz="3600" i="1" baseline="-25000" dirty="0" err="1">
                <a:latin typeface="Bell MT" panose="02020503060305020303" pitchFamily="18" charset="77"/>
              </a:rPr>
              <a:t>sat</a:t>
            </a:r>
            <a:r>
              <a:rPr lang="en-US" sz="3600" i="1" dirty="0">
                <a:latin typeface="Bell MT" panose="02020503060305020303" pitchFamily="18" charset="77"/>
              </a:rPr>
              <a:t> </a:t>
            </a:r>
            <a:r>
              <a:rPr lang="en-US" i="1" dirty="0">
                <a:latin typeface="Bell MT" panose="02020503060305020303" pitchFamily="18" charset="77"/>
              </a:rPr>
              <a:t>= vapor pressure of saturated surface at surface temp</a:t>
            </a:r>
          </a:p>
          <a:p>
            <a:r>
              <a:rPr lang="en-US" sz="3600" i="1" dirty="0" err="1">
                <a:latin typeface="Bell MT" panose="02020503060305020303" pitchFamily="18" charset="77"/>
              </a:rPr>
              <a:t>q</a:t>
            </a:r>
            <a:r>
              <a:rPr lang="en-US" sz="3600" i="1" baseline="-25000" dirty="0" err="1">
                <a:latin typeface="Bell MT" panose="02020503060305020303" pitchFamily="18" charset="77"/>
              </a:rPr>
              <a:t>ref</a:t>
            </a:r>
            <a:r>
              <a:rPr lang="en-US" i="1" dirty="0">
                <a:latin typeface="Bell MT" panose="02020503060305020303" pitchFamily="18" charset="77"/>
              </a:rPr>
              <a:t> = vapor pressure of air</a:t>
            </a:r>
            <a:endParaRPr lang="en-US" i="1" baseline="-25000" dirty="0">
              <a:latin typeface="Bell MT" panose="02020503060305020303" pitchFamily="18" charset="77"/>
            </a:endParaRPr>
          </a:p>
          <a:p>
            <a:r>
              <a:rPr lang="en-US" sz="3600" i="1" dirty="0">
                <a:latin typeface="Bell MT" panose="02020503060305020303" pitchFamily="18" charset="77"/>
              </a:rPr>
              <a:t>T</a:t>
            </a:r>
            <a:r>
              <a:rPr lang="en-US" sz="3600" i="1" baseline="-25000" dirty="0">
                <a:latin typeface="Bell MT" panose="02020503060305020303" pitchFamily="18" charset="77"/>
              </a:rPr>
              <a:t>s</a:t>
            </a:r>
            <a:r>
              <a:rPr lang="en-US" sz="3600" i="1" dirty="0">
                <a:latin typeface="Bell MT" panose="02020503060305020303" pitchFamily="18" charset="77"/>
              </a:rPr>
              <a:t> </a:t>
            </a:r>
            <a:r>
              <a:rPr lang="en-US" i="1" dirty="0">
                <a:latin typeface="Bell MT" panose="02020503060305020303" pitchFamily="18" charset="77"/>
              </a:rPr>
              <a:t>= surface temperature </a:t>
            </a:r>
          </a:p>
          <a:p>
            <a:r>
              <a:rPr lang="en-US" sz="3600" i="1" dirty="0" err="1">
                <a:latin typeface="Bell MT" panose="02020503060305020303" pitchFamily="18" charset="77"/>
              </a:rPr>
              <a:t>g</a:t>
            </a:r>
            <a:r>
              <a:rPr lang="en-US" sz="3600" i="1" baseline="-25000" dirty="0" err="1">
                <a:latin typeface="Bell MT" panose="02020503060305020303" pitchFamily="18" charset="77"/>
              </a:rPr>
              <a:t>ac</a:t>
            </a:r>
            <a:r>
              <a:rPr lang="en-US" sz="3600" i="1" baseline="-25000" dirty="0">
                <a:latin typeface="Bell MT" panose="02020503060305020303" pitchFamily="18" charset="77"/>
              </a:rPr>
              <a:t> </a:t>
            </a:r>
            <a:r>
              <a:rPr lang="en-US" i="1" dirty="0">
                <a:latin typeface="Bell MT" panose="02020503060305020303" pitchFamily="18" charset="77"/>
              </a:rPr>
              <a:t>= aerodynamic conductance</a:t>
            </a:r>
          </a:p>
          <a:p>
            <a:r>
              <a:rPr lang="en-US" sz="3600" i="1" dirty="0" err="1">
                <a:latin typeface="Bell MT" panose="02020503060305020303" pitchFamily="18" charset="77"/>
              </a:rPr>
              <a:t>g</a:t>
            </a:r>
            <a:r>
              <a:rPr lang="en-US" sz="3600" i="1" baseline="-25000" dirty="0" err="1">
                <a:latin typeface="Bell MT" panose="02020503060305020303" pitchFamily="18" charset="77"/>
              </a:rPr>
              <a:t>c</a:t>
            </a:r>
            <a:r>
              <a:rPr lang="en-US" sz="3600" i="1" baseline="-25000" dirty="0">
                <a:latin typeface="Bell MT" panose="02020503060305020303" pitchFamily="18" charset="77"/>
              </a:rPr>
              <a:t> </a:t>
            </a:r>
            <a:r>
              <a:rPr lang="en-US" i="1" dirty="0">
                <a:latin typeface="Bell MT" panose="02020503060305020303" pitchFamily="18" charset="77"/>
              </a:rPr>
              <a:t>= surface (</a:t>
            </a:r>
            <a:r>
              <a:rPr lang="en-US" i="1">
                <a:latin typeface="Bell MT" panose="02020503060305020303" pitchFamily="18" charset="77"/>
              </a:rPr>
              <a:t>or canopy) conductance</a:t>
            </a:r>
            <a:r>
              <a:rPr lang="en-US" i="1" dirty="0">
                <a:solidFill>
                  <a:srgbClr val="FF0000"/>
                </a:solidFill>
                <a:latin typeface="Bell MT" panose="02020503060305020303" pitchFamily="18" charset="77"/>
              </a:rPr>
              <a:t>*</a:t>
            </a:r>
            <a:endParaRPr lang="en-US" baseline="-25000" dirty="0"/>
          </a:p>
          <a:p>
            <a:endParaRPr lang="en-US" baseline="-25000" dirty="0"/>
          </a:p>
        </p:txBody>
      </p:sp>
      <p:sp>
        <p:nvSpPr>
          <p:cNvPr id="10" name="TextBox 9">
            <a:extLst>
              <a:ext uri="{FF2B5EF4-FFF2-40B4-BE49-F238E27FC236}">
                <a16:creationId xmlns:a16="http://schemas.microsoft.com/office/drawing/2014/main" id="{C5EF2F05-68D2-7444-A15A-879BA27456BF}"/>
              </a:ext>
            </a:extLst>
          </p:cNvPr>
          <p:cNvSpPr txBox="1"/>
          <p:nvPr/>
        </p:nvSpPr>
        <p:spPr>
          <a:xfrm>
            <a:off x="7712676" y="4531173"/>
            <a:ext cx="4061255" cy="2308324"/>
          </a:xfrm>
          <a:prstGeom prst="rect">
            <a:avLst/>
          </a:prstGeom>
          <a:noFill/>
        </p:spPr>
        <p:txBody>
          <a:bodyPr wrap="square" rtlCol="0">
            <a:spAutoFit/>
          </a:bodyPr>
          <a:lstStyle/>
          <a:p>
            <a:pPr marL="285750" indent="-285750">
              <a:buFont typeface="Wingdings" pitchFamily="2" charset="2"/>
              <a:buChar char="Ø"/>
            </a:pPr>
            <a:r>
              <a:rPr lang="en-US" i="1" dirty="0" err="1">
                <a:solidFill>
                  <a:schemeClr val="accent6"/>
                </a:solidFill>
              </a:rPr>
              <a:t>q</a:t>
            </a:r>
            <a:r>
              <a:rPr lang="en-US" i="1" baseline="-25000" dirty="0" err="1">
                <a:solidFill>
                  <a:schemeClr val="accent6"/>
                </a:solidFill>
              </a:rPr>
              <a:t>ref</a:t>
            </a:r>
            <a:r>
              <a:rPr lang="en-US" dirty="0">
                <a:solidFill>
                  <a:schemeClr val="accent6"/>
                </a:solidFill>
              </a:rPr>
              <a:t> an input – climate forcing</a:t>
            </a:r>
          </a:p>
          <a:p>
            <a:pPr marL="285750" indent="-285750">
              <a:buFont typeface="Wingdings" pitchFamily="2" charset="2"/>
              <a:buChar char="Ø"/>
            </a:pPr>
            <a:r>
              <a:rPr lang="en-US" dirty="0">
                <a:solidFill>
                  <a:schemeClr val="accent6"/>
                </a:solidFill>
              </a:rPr>
              <a:t>Different formulations of E in different models</a:t>
            </a:r>
            <a:r>
              <a:rPr lang="en-US" dirty="0">
                <a:solidFill>
                  <a:srgbClr val="FF0000"/>
                </a:solidFill>
                <a:sym typeface="Wingdings" pitchFamily="2" charset="2"/>
              </a:rPr>
              <a:t>*</a:t>
            </a:r>
          </a:p>
          <a:p>
            <a:pPr marL="285750" indent="-285750">
              <a:buFont typeface="Wingdings" pitchFamily="2" charset="2"/>
              <a:buChar char="Ø"/>
            </a:pPr>
            <a:r>
              <a:rPr lang="en-US" i="1" dirty="0" err="1">
                <a:solidFill>
                  <a:schemeClr val="accent6"/>
                </a:solidFill>
                <a:sym typeface="Wingdings" pitchFamily="2" charset="2"/>
              </a:rPr>
              <a:t>g</a:t>
            </a:r>
            <a:r>
              <a:rPr lang="en-US" i="1" baseline="-25000" dirty="0" err="1">
                <a:solidFill>
                  <a:schemeClr val="accent6"/>
                </a:solidFill>
                <a:sym typeface="Wingdings" pitchFamily="2" charset="2"/>
              </a:rPr>
              <a:t>c</a:t>
            </a:r>
            <a:r>
              <a:rPr lang="en-US" i="1" dirty="0">
                <a:solidFill>
                  <a:schemeClr val="accent6"/>
                </a:solidFill>
                <a:sym typeface="Wingdings" pitchFamily="2" charset="2"/>
              </a:rPr>
              <a:t> </a:t>
            </a:r>
            <a:r>
              <a:rPr lang="en-US" dirty="0">
                <a:solidFill>
                  <a:schemeClr val="accent6"/>
                </a:solidFill>
                <a:sym typeface="Wingdings" pitchFamily="2" charset="2"/>
              </a:rPr>
              <a:t>not properly considered in earliest versions of models</a:t>
            </a:r>
            <a:r>
              <a:rPr lang="en-US" dirty="0">
                <a:solidFill>
                  <a:srgbClr val="FF0000"/>
                </a:solidFill>
                <a:sym typeface="Wingdings" pitchFamily="2" charset="2"/>
              </a:rPr>
              <a:t>*</a:t>
            </a:r>
          </a:p>
          <a:p>
            <a:pPr marL="285750" indent="-285750">
              <a:buFont typeface="Wingdings" pitchFamily="2" charset="2"/>
              <a:buChar char="Ø"/>
            </a:pPr>
            <a:r>
              <a:rPr lang="en-US" dirty="0">
                <a:solidFill>
                  <a:schemeClr val="accent6"/>
                </a:solidFill>
                <a:sym typeface="Wingdings" pitchFamily="2" charset="2"/>
              </a:rPr>
              <a:t>Different formulations of </a:t>
            </a:r>
            <a:r>
              <a:rPr lang="en-US" i="1" dirty="0" err="1">
                <a:solidFill>
                  <a:schemeClr val="accent6"/>
                </a:solidFill>
                <a:sym typeface="Wingdings" pitchFamily="2" charset="2"/>
              </a:rPr>
              <a:t>g</a:t>
            </a:r>
            <a:r>
              <a:rPr lang="en-US" i="1" baseline="-25000" dirty="0" err="1">
                <a:solidFill>
                  <a:schemeClr val="accent6"/>
                </a:solidFill>
                <a:sym typeface="Wingdings" pitchFamily="2" charset="2"/>
              </a:rPr>
              <a:t>c</a:t>
            </a:r>
            <a:r>
              <a:rPr lang="en-US" dirty="0">
                <a:solidFill>
                  <a:schemeClr val="accent6"/>
                </a:solidFill>
                <a:sym typeface="Wingdings" pitchFamily="2" charset="2"/>
              </a:rPr>
              <a:t> in different models</a:t>
            </a:r>
            <a:r>
              <a:rPr lang="en-US" dirty="0">
                <a:solidFill>
                  <a:srgbClr val="FF0000"/>
                </a:solidFill>
                <a:sym typeface="Wingdings" pitchFamily="2" charset="2"/>
              </a:rPr>
              <a:t>*</a:t>
            </a:r>
          </a:p>
          <a:p>
            <a:pPr marL="285750" indent="-285750">
              <a:buFont typeface="Wingdings" pitchFamily="2" charset="2"/>
              <a:buChar char="Ø"/>
            </a:pPr>
            <a:endParaRPr lang="en-US" dirty="0">
              <a:solidFill>
                <a:schemeClr val="accent6"/>
              </a:solidFill>
            </a:endParaRPr>
          </a:p>
        </p:txBody>
      </p:sp>
      <p:sp>
        <p:nvSpPr>
          <p:cNvPr id="6" name="Rectangle 5">
            <a:extLst>
              <a:ext uri="{FF2B5EF4-FFF2-40B4-BE49-F238E27FC236}">
                <a16:creationId xmlns:a16="http://schemas.microsoft.com/office/drawing/2014/main" id="{D998E209-0600-DF47-9A36-28465447F633}"/>
              </a:ext>
            </a:extLst>
          </p:cNvPr>
          <p:cNvSpPr/>
          <p:nvPr/>
        </p:nvSpPr>
        <p:spPr>
          <a:xfrm>
            <a:off x="185351" y="2452062"/>
            <a:ext cx="6314303" cy="3207333"/>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8993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52437-6C6E-3041-A9EE-081679867DF2}"/>
              </a:ext>
            </a:extLst>
          </p:cNvPr>
          <p:cNvSpPr>
            <a:spLocks noGrp="1"/>
          </p:cNvSpPr>
          <p:nvPr>
            <p:ph type="title"/>
          </p:nvPr>
        </p:nvSpPr>
        <p:spPr>
          <a:xfrm>
            <a:off x="403486" y="0"/>
            <a:ext cx="10515600" cy="1325563"/>
          </a:xfrm>
        </p:spPr>
        <p:txBody>
          <a:bodyPr/>
          <a:lstStyle/>
          <a:p>
            <a:r>
              <a:rPr lang="en-US" dirty="0"/>
              <a:t>Generalization from bulk surface to canopy</a:t>
            </a:r>
          </a:p>
        </p:txBody>
      </p:sp>
      <p:sp>
        <p:nvSpPr>
          <p:cNvPr id="4" name="Slide Number Placeholder 3">
            <a:extLst>
              <a:ext uri="{FF2B5EF4-FFF2-40B4-BE49-F238E27FC236}">
                <a16:creationId xmlns:a16="http://schemas.microsoft.com/office/drawing/2014/main" id="{9388B2FC-4A91-AB41-813B-3BA759D68C40}"/>
              </a:ext>
            </a:extLst>
          </p:cNvPr>
          <p:cNvSpPr>
            <a:spLocks noGrp="1"/>
          </p:cNvSpPr>
          <p:nvPr>
            <p:ph type="sldNum" sz="quarter" idx="12"/>
          </p:nvPr>
        </p:nvSpPr>
        <p:spPr/>
        <p:txBody>
          <a:bodyPr/>
          <a:lstStyle/>
          <a:p>
            <a:fld id="{0D3EA2A3-9E4C-0E40-A1FD-275CDDA6F426}" type="slidenum">
              <a:rPr lang="en-US" smtClean="0"/>
              <a:t>13</a:t>
            </a:fld>
            <a:endParaRPr lang="en-US"/>
          </a:p>
        </p:txBody>
      </p:sp>
      <p:sp>
        <p:nvSpPr>
          <p:cNvPr id="9" name="TextBox 8">
            <a:extLst>
              <a:ext uri="{FF2B5EF4-FFF2-40B4-BE49-F238E27FC236}">
                <a16:creationId xmlns:a16="http://schemas.microsoft.com/office/drawing/2014/main" id="{5A0B7A0E-5C1B-D842-99D1-224135350EF7}"/>
              </a:ext>
            </a:extLst>
          </p:cNvPr>
          <p:cNvSpPr txBox="1"/>
          <p:nvPr/>
        </p:nvSpPr>
        <p:spPr>
          <a:xfrm>
            <a:off x="224852" y="6362805"/>
            <a:ext cx="2653259" cy="369332"/>
          </a:xfrm>
          <a:prstGeom prst="rect">
            <a:avLst/>
          </a:prstGeom>
          <a:noFill/>
        </p:spPr>
        <p:txBody>
          <a:bodyPr wrap="square" rtlCol="0">
            <a:spAutoFit/>
          </a:bodyPr>
          <a:lstStyle/>
          <a:p>
            <a:r>
              <a:rPr lang="en-US" i="1" dirty="0" err="1"/>
              <a:t>Bonan</a:t>
            </a:r>
            <a:r>
              <a:rPr lang="en-US" i="1" dirty="0"/>
              <a:t> (2019) Fig. 7.3</a:t>
            </a:r>
          </a:p>
        </p:txBody>
      </p:sp>
      <p:sp>
        <p:nvSpPr>
          <p:cNvPr id="10" name="TextBox 9">
            <a:extLst>
              <a:ext uri="{FF2B5EF4-FFF2-40B4-BE49-F238E27FC236}">
                <a16:creationId xmlns:a16="http://schemas.microsoft.com/office/drawing/2014/main" id="{EC74A9A9-7DC2-9C44-9642-EA6A2F419857}"/>
              </a:ext>
            </a:extLst>
          </p:cNvPr>
          <p:cNvSpPr txBox="1"/>
          <p:nvPr/>
        </p:nvSpPr>
        <p:spPr>
          <a:xfrm>
            <a:off x="9173980" y="1484026"/>
            <a:ext cx="2503358" cy="3416320"/>
          </a:xfrm>
          <a:prstGeom prst="rect">
            <a:avLst/>
          </a:prstGeom>
          <a:noFill/>
        </p:spPr>
        <p:txBody>
          <a:bodyPr wrap="square" rtlCol="0">
            <a:spAutoFit/>
          </a:bodyPr>
          <a:lstStyle/>
          <a:p>
            <a:r>
              <a:rPr lang="en-US" dirty="0">
                <a:solidFill>
                  <a:srgbClr val="FF0000"/>
                </a:solidFill>
              </a:rPr>
              <a:t>*</a:t>
            </a:r>
            <a:r>
              <a:rPr lang="en-US" dirty="0">
                <a:solidFill>
                  <a:srgbClr val="C00000"/>
                </a:solidFill>
              </a:rPr>
              <a:t>In-class projects to consider:</a:t>
            </a:r>
          </a:p>
          <a:p>
            <a:pPr marL="285750" indent="-285750">
              <a:buFont typeface="Arial" panose="020B0604020202020204" pitchFamily="34" charset="0"/>
              <a:buChar char="•"/>
            </a:pPr>
            <a:r>
              <a:rPr lang="en-US" dirty="0">
                <a:solidFill>
                  <a:srgbClr val="C00000"/>
                </a:solidFill>
              </a:rPr>
              <a:t>More details on big-leaf vs dual-source vs multilayer canopy</a:t>
            </a:r>
          </a:p>
          <a:p>
            <a:pPr marL="285750" indent="-285750">
              <a:buFont typeface="Arial" panose="020B0604020202020204" pitchFamily="34" charset="0"/>
              <a:buChar char="•"/>
            </a:pPr>
            <a:r>
              <a:rPr lang="en-US" dirty="0">
                <a:solidFill>
                  <a:srgbClr val="C00000"/>
                </a:solidFill>
              </a:rPr>
              <a:t>Leaf energy budget and temperature</a:t>
            </a:r>
          </a:p>
          <a:p>
            <a:pPr marL="285750" indent="-285750">
              <a:buFont typeface="Arial" panose="020B0604020202020204" pitchFamily="34" charset="0"/>
              <a:buChar char="•"/>
            </a:pPr>
            <a:r>
              <a:rPr lang="en-US" dirty="0">
                <a:solidFill>
                  <a:srgbClr val="C00000"/>
                </a:solidFill>
              </a:rPr>
              <a:t>Leaf gas exchange (stomatal physiology) </a:t>
            </a:r>
            <a:r>
              <a:rPr lang="en-US" dirty="0">
                <a:solidFill>
                  <a:srgbClr val="C00000"/>
                </a:solidFill>
                <a:sym typeface="Wingdings" pitchFamily="2" charset="2"/>
              </a:rPr>
              <a:t> photosynthesis and stomatal conductance</a:t>
            </a:r>
            <a:endParaRPr lang="en-US" dirty="0">
              <a:solidFill>
                <a:srgbClr val="C00000"/>
              </a:solidFill>
            </a:endParaRPr>
          </a:p>
        </p:txBody>
      </p:sp>
      <p:sp>
        <p:nvSpPr>
          <p:cNvPr id="11" name="TextBox 10">
            <a:extLst>
              <a:ext uri="{FF2B5EF4-FFF2-40B4-BE49-F238E27FC236}">
                <a16:creationId xmlns:a16="http://schemas.microsoft.com/office/drawing/2014/main" id="{908C6858-B5A9-F644-AB22-EAAB78285A33}"/>
              </a:ext>
            </a:extLst>
          </p:cNvPr>
          <p:cNvSpPr txBox="1"/>
          <p:nvPr/>
        </p:nvSpPr>
        <p:spPr>
          <a:xfrm>
            <a:off x="413480" y="1855797"/>
            <a:ext cx="2505856" cy="3970318"/>
          </a:xfrm>
          <a:prstGeom prst="rect">
            <a:avLst/>
          </a:prstGeom>
          <a:noFill/>
        </p:spPr>
        <p:txBody>
          <a:bodyPr wrap="square" rtlCol="0">
            <a:spAutoFit/>
          </a:bodyPr>
          <a:lstStyle/>
          <a:p>
            <a:r>
              <a:rPr lang="en-US" dirty="0"/>
              <a:t>Equations similar but need to replace temperatures, </a:t>
            </a:r>
            <a:r>
              <a:rPr lang="en-US" dirty="0" err="1"/>
              <a:t>conductances</a:t>
            </a:r>
            <a:r>
              <a:rPr lang="en-US" dirty="0"/>
              <a:t>, vapor pressures </a:t>
            </a:r>
            <a:r>
              <a:rPr lang="en-US" dirty="0" err="1"/>
              <a:t>etc</a:t>
            </a:r>
            <a:r>
              <a:rPr lang="en-US" dirty="0"/>
              <a:t> for the right surface (and different surface structures)</a:t>
            </a:r>
          </a:p>
          <a:p>
            <a:endParaRPr lang="en-US" dirty="0"/>
          </a:p>
          <a:p>
            <a:r>
              <a:rPr lang="en-US" dirty="0"/>
              <a:t>For leaves </a:t>
            </a:r>
            <a:r>
              <a:rPr lang="en-US" dirty="0">
                <a:sym typeface="Wingdings" pitchFamily="2" charset="2"/>
              </a:rPr>
              <a:t> need to consider stomatal physiology and biochemistry of photosynthesis</a:t>
            </a:r>
            <a:endParaRPr lang="en-US" dirty="0"/>
          </a:p>
        </p:txBody>
      </p:sp>
      <p:pic>
        <p:nvPicPr>
          <p:cNvPr id="5" name="Picture 4">
            <a:extLst>
              <a:ext uri="{FF2B5EF4-FFF2-40B4-BE49-F238E27FC236}">
                <a16:creationId xmlns:a16="http://schemas.microsoft.com/office/drawing/2014/main" id="{5F710600-DE13-B24A-9E13-B296BCDD4A47}"/>
              </a:ext>
            </a:extLst>
          </p:cNvPr>
          <p:cNvPicPr>
            <a:picLocks noChangeAspect="1"/>
          </p:cNvPicPr>
          <p:nvPr/>
        </p:nvPicPr>
        <p:blipFill>
          <a:blip r:embed="rId3"/>
          <a:stretch>
            <a:fillRect/>
          </a:stretch>
        </p:blipFill>
        <p:spPr>
          <a:xfrm>
            <a:off x="3046333" y="966337"/>
            <a:ext cx="5918200" cy="5765800"/>
          </a:xfrm>
          <a:prstGeom prst="rect">
            <a:avLst/>
          </a:prstGeom>
        </p:spPr>
      </p:pic>
    </p:spTree>
    <p:extLst>
      <p:ext uri="{BB962C8B-B14F-4D97-AF65-F5344CB8AC3E}">
        <p14:creationId xmlns:p14="http://schemas.microsoft.com/office/powerpoint/2010/main" val="1393776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58ADB-6AD4-D24E-AAA5-3D3036CBDC53}"/>
              </a:ext>
            </a:extLst>
          </p:cNvPr>
          <p:cNvSpPr>
            <a:spLocks noGrp="1"/>
          </p:cNvSpPr>
          <p:nvPr>
            <p:ph type="title"/>
          </p:nvPr>
        </p:nvSpPr>
        <p:spPr/>
        <p:txBody>
          <a:bodyPr/>
          <a:lstStyle/>
          <a:p>
            <a:r>
              <a:rPr lang="en-US" dirty="0"/>
              <a:t>Additional constraint with soil evaporation</a:t>
            </a:r>
          </a:p>
        </p:txBody>
      </p:sp>
      <p:sp>
        <p:nvSpPr>
          <p:cNvPr id="3" name="Content Placeholder 2">
            <a:extLst>
              <a:ext uri="{FF2B5EF4-FFF2-40B4-BE49-F238E27FC236}">
                <a16:creationId xmlns:a16="http://schemas.microsoft.com/office/drawing/2014/main" id="{DCDC9A08-C4D9-764F-A5AD-1E9AEE09381B}"/>
              </a:ext>
            </a:extLst>
          </p:cNvPr>
          <p:cNvSpPr>
            <a:spLocks noGrp="1"/>
          </p:cNvSpPr>
          <p:nvPr>
            <p:ph idx="1"/>
          </p:nvPr>
        </p:nvSpPr>
        <p:spPr/>
        <p:txBody>
          <a:bodyPr>
            <a:normAutofit/>
          </a:bodyPr>
          <a:lstStyle/>
          <a:p>
            <a:r>
              <a:rPr lang="en-US" sz="2400" dirty="0"/>
              <a:t>Modify </a:t>
            </a:r>
            <a:r>
              <a:rPr lang="en-US" sz="2400" dirty="0" err="1"/>
              <a:t>eqn</a:t>
            </a:r>
            <a:r>
              <a:rPr lang="en-US" sz="2400" dirty="0"/>
              <a:t> for E with additional term:</a:t>
            </a:r>
          </a:p>
          <a:p>
            <a:endParaRPr lang="en-US" sz="2400" dirty="0"/>
          </a:p>
          <a:p>
            <a:endParaRPr lang="en-US" sz="2400" dirty="0"/>
          </a:p>
          <a:p>
            <a:endParaRPr lang="en-US" sz="2400" dirty="0"/>
          </a:p>
          <a:p>
            <a:endParaRPr lang="en-US" sz="2400" dirty="0"/>
          </a:p>
          <a:p>
            <a:r>
              <a:rPr lang="en-US" sz="2400" dirty="0"/>
              <a:t>Accounts for relative humidity in pore space where water evaporating</a:t>
            </a:r>
          </a:p>
          <a:p>
            <a:r>
              <a:rPr lang="en-US" sz="2400" dirty="0"/>
              <a:t>Dry layer then affects </a:t>
            </a:r>
            <a:r>
              <a:rPr lang="en-US" sz="2400" i="1" dirty="0" err="1"/>
              <a:t>g</a:t>
            </a:r>
            <a:r>
              <a:rPr lang="en-US" sz="2400" i="1" baseline="-25000" dirty="0" err="1"/>
              <a:t>c</a:t>
            </a:r>
            <a:r>
              <a:rPr lang="en-US" sz="2400" i="1" baseline="-25000" dirty="0"/>
              <a:t> </a:t>
            </a:r>
            <a:r>
              <a:rPr lang="en-US" sz="2400" dirty="0">
                <a:sym typeface="Wingdings" pitchFamily="2" charset="2"/>
              </a:rPr>
              <a:t> decreases with increased dryness</a:t>
            </a:r>
          </a:p>
          <a:p>
            <a:pPr marL="0" indent="0">
              <a:buNone/>
            </a:pPr>
            <a:r>
              <a:rPr lang="en-US" sz="2400" dirty="0">
                <a:solidFill>
                  <a:schemeClr val="accent6"/>
                </a:solidFill>
                <a:sym typeface="Wingdings" pitchFamily="2" charset="2"/>
              </a:rPr>
              <a:t> Parameterized using empirical relationship of </a:t>
            </a:r>
            <a:r>
              <a:rPr lang="en-US" sz="2400" i="1" dirty="0" err="1">
                <a:solidFill>
                  <a:schemeClr val="accent6"/>
                </a:solidFill>
              </a:rPr>
              <a:t>g</a:t>
            </a:r>
            <a:r>
              <a:rPr lang="en-US" sz="2400" i="1" baseline="-25000" dirty="0" err="1">
                <a:solidFill>
                  <a:schemeClr val="accent6"/>
                </a:solidFill>
              </a:rPr>
              <a:t>c</a:t>
            </a:r>
            <a:r>
              <a:rPr lang="en-US" sz="2400" dirty="0">
                <a:solidFill>
                  <a:schemeClr val="accent6"/>
                </a:solidFill>
                <a:sym typeface="Wingdings" pitchFamily="2" charset="2"/>
              </a:rPr>
              <a:t> with soil moisture or dry column height (</a:t>
            </a:r>
            <a:r>
              <a:rPr lang="en-US" sz="2400" i="1" dirty="0">
                <a:solidFill>
                  <a:schemeClr val="accent6"/>
                </a:solidFill>
                <a:sym typeface="Wingdings" pitchFamily="2" charset="2"/>
              </a:rPr>
              <a:t>differs across models</a:t>
            </a:r>
            <a:r>
              <a:rPr lang="en-US" sz="2400" dirty="0">
                <a:solidFill>
                  <a:schemeClr val="accent6"/>
                </a:solidFill>
                <a:sym typeface="Wingdings" pitchFamily="2" charset="2"/>
              </a:rPr>
              <a:t>)</a:t>
            </a:r>
            <a:r>
              <a:rPr lang="en-US" sz="2400" dirty="0">
                <a:solidFill>
                  <a:srgbClr val="FF0000"/>
                </a:solidFill>
                <a:sym typeface="Wingdings" pitchFamily="2" charset="2"/>
              </a:rPr>
              <a:t>*</a:t>
            </a:r>
            <a:endParaRPr lang="en-US" sz="2400" dirty="0">
              <a:solidFill>
                <a:srgbClr val="FF0000"/>
              </a:solidFill>
            </a:endParaRPr>
          </a:p>
        </p:txBody>
      </p:sp>
      <p:sp>
        <p:nvSpPr>
          <p:cNvPr id="4" name="Slide Number Placeholder 3">
            <a:extLst>
              <a:ext uri="{FF2B5EF4-FFF2-40B4-BE49-F238E27FC236}">
                <a16:creationId xmlns:a16="http://schemas.microsoft.com/office/drawing/2014/main" id="{6AE7EB17-52AE-C34A-A393-B9D1BF3D5E4C}"/>
              </a:ext>
            </a:extLst>
          </p:cNvPr>
          <p:cNvSpPr>
            <a:spLocks noGrp="1"/>
          </p:cNvSpPr>
          <p:nvPr>
            <p:ph type="sldNum" sz="quarter" idx="12"/>
          </p:nvPr>
        </p:nvSpPr>
        <p:spPr/>
        <p:txBody>
          <a:bodyPr/>
          <a:lstStyle/>
          <a:p>
            <a:fld id="{0D3EA2A3-9E4C-0E40-A1FD-275CDDA6F426}" type="slidenum">
              <a:rPr lang="en-US" smtClean="0"/>
              <a:t>14</a:t>
            </a:fld>
            <a:endParaRPr lang="en-US"/>
          </a:p>
        </p:txBody>
      </p:sp>
      <p:grpSp>
        <p:nvGrpSpPr>
          <p:cNvPr id="5" name="Group 4">
            <a:extLst>
              <a:ext uri="{FF2B5EF4-FFF2-40B4-BE49-F238E27FC236}">
                <a16:creationId xmlns:a16="http://schemas.microsoft.com/office/drawing/2014/main" id="{6967EE04-8A8C-6142-8811-ABC1EF391168}"/>
              </a:ext>
            </a:extLst>
          </p:cNvPr>
          <p:cNvGrpSpPr/>
          <p:nvPr/>
        </p:nvGrpSpPr>
        <p:grpSpPr>
          <a:xfrm>
            <a:off x="838200" y="2520583"/>
            <a:ext cx="4609071" cy="1200329"/>
            <a:chOff x="3632886" y="1126499"/>
            <a:chExt cx="4609071" cy="1200329"/>
          </a:xfrm>
        </p:grpSpPr>
        <p:sp>
          <p:nvSpPr>
            <p:cNvPr id="6" name="TextBox 5">
              <a:extLst>
                <a:ext uri="{FF2B5EF4-FFF2-40B4-BE49-F238E27FC236}">
                  <a16:creationId xmlns:a16="http://schemas.microsoft.com/office/drawing/2014/main" id="{332DD0BA-FD41-E940-A903-9E470AFFE0B6}"/>
                </a:ext>
              </a:extLst>
            </p:cNvPr>
            <p:cNvSpPr txBox="1"/>
            <p:nvPr/>
          </p:nvSpPr>
          <p:spPr>
            <a:xfrm>
              <a:off x="3632886" y="1126499"/>
              <a:ext cx="4609071" cy="1200329"/>
            </a:xfrm>
            <a:prstGeom prst="rect">
              <a:avLst/>
            </a:prstGeom>
            <a:noFill/>
          </p:spPr>
          <p:txBody>
            <a:bodyPr wrap="square" rtlCol="0">
              <a:spAutoFit/>
            </a:bodyPr>
            <a:lstStyle/>
            <a:p>
              <a:r>
                <a:rPr lang="en-US" sz="3600" i="1" dirty="0">
                  <a:latin typeface="Bell MT" panose="02020503060305020303" pitchFamily="18" charset="77"/>
                </a:rPr>
                <a:t>E = </a:t>
              </a:r>
              <a:r>
                <a:rPr lang="en-US" sz="3600" i="1" dirty="0" err="1">
                  <a:latin typeface="Bell MT" panose="02020503060305020303" pitchFamily="18" charset="77"/>
                </a:rPr>
                <a:t>q</a:t>
              </a:r>
              <a:r>
                <a:rPr lang="en-US" sz="3600" i="1" baseline="-25000" dirty="0" err="1">
                  <a:latin typeface="Bell MT" panose="02020503060305020303" pitchFamily="18" charset="77"/>
                </a:rPr>
                <a:t>sat</a:t>
              </a:r>
              <a:r>
                <a:rPr lang="en-US" sz="3600" i="1" dirty="0">
                  <a:latin typeface="Bell MT" panose="02020503060305020303" pitchFamily="18" charset="77"/>
                </a:rPr>
                <a:t> (T</a:t>
              </a:r>
              <a:r>
                <a:rPr lang="en-US" sz="3600" i="1" baseline="-25000" dirty="0">
                  <a:latin typeface="Bell MT" panose="02020503060305020303" pitchFamily="18" charset="77"/>
                </a:rPr>
                <a:t>s</a:t>
              </a:r>
              <a:r>
                <a:rPr lang="en-US" sz="3600" i="1" dirty="0">
                  <a:latin typeface="Bell MT" panose="02020503060305020303" pitchFamily="18" charset="77"/>
                </a:rPr>
                <a:t>) – </a:t>
              </a:r>
              <a:r>
                <a:rPr lang="en-US" sz="3600" i="1" dirty="0" err="1">
                  <a:latin typeface="Bell MT" panose="02020503060305020303" pitchFamily="18" charset="77"/>
                </a:rPr>
                <a:t>q</a:t>
              </a:r>
              <a:r>
                <a:rPr lang="en-US" sz="3600" i="1" baseline="-25000" dirty="0" err="1">
                  <a:latin typeface="Bell MT" panose="02020503060305020303" pitchFamily="18" charset="77"/>
                </a:rPr>
                <a:t>ref</a:t>
              </a:r>
              <a:endParaRPr lang="en-US" sz="3600" i="1" dirty="0">
                <a:latin typeface="Bell MT" panose="02020503060305020303" pitchFamily="18" charset="77"/>
              </a:endParaRPr>
            </a:p>
            <a:p>
              <a:r>
                <a:rPr lang="en-US" sz="3600" i="1" dirty="0">
                  <a:latin typeface="Bell MT" panose="02020503060305020303" pitchFamily="18" charset="77"/>
                </a:rPr>
                <a:t>	  g</a:t>
              </a:r>
              <a:r>
                <a:rPr lang="en-US" sz="3600" i="1" baseline="-25000" dirty="0">
                  <a:latin typeface="Bell MT" panose="02020503060305020303" pitchFamily="18" charset="77"/>
                </a:rPr>
                <a:t>c</a:t>
              </a:r>
              <a:r>
                <a:rPr lang="en-US" sz="3600" i="1" baseline="30000" dirty="0">
                  <a:latin typeface="Bell MT" panose="02020503060305020303" pitchFamily="18" charset="77"/>
                </a:rPr>
                <a:t>-1</a:t>
              </a:r>
              <a:r>
                <a:rPr lang="en-US" sz="3600" i="1" dirty="0">
                  <a:latin typeface="Bell MT" panose="02020503060305020303" pitchFamily="18" charset="77"/>
                </a:rPr>
                <a:t> + g</a:t>
              </a:r>
              <a:r>
                <a:rPr lang="en-US" sz="3600" i="1" baseline="-25000" dirty="0">
                  <a:latin typeface="Bell MT" panose="02020503060305020303" pitchFamily="18" charset="77"/>
                </a:rPr>
                <a:t>ac</a:t>
              </a:r>
              <a:r>
                <a:rPr lang="en-US" sz="3600" i="1" baseline="30000" dirty="0">
                  <a:latin typeface="Bell MT" panose="02020503060305020303" pitchFamily="18" charset="77"/>
                </a:rPr>
                <a:t>-1</a:t>
              </a:r>
              <a:endParaRPr lang="en-US" sz="3600" baseline="30000" dirty="0"/>
            </a:p>
          </p:txBody>
        </p:sp>
        <p:cxnSp>
          <p:nvCxnSpPr>
            <p:cNvPr id="7" name="Straight Connector 6">
              <a:extLst>
                <a:ext uri="{FF2B5EF4-FFF2-40B4-BE49-F238E27FC236}">
                  <a16:creationId xmlns:a16="http://schemas.microsoft.com/office/drawing/2014/main" id="{EE94669F-C407-224E-919E-AD109CB45881}"/>
                </a:ext>
              </a:extLst>
            </p:cNvPr>
            <p:cNvCxnSpPr/>
            <p:nvPr/>
          </p:nvCxnSpPr>
          <p:spPr>
            <a:xfrm>
              <a:off x="4534930" y="1791729"/>
              <a:ext cx="2335427" cy="0"/>
            </a:xfrm>
            <a:prstGeom prst="line">
              <a:avLst/>
            </a:prstGeom>
            <a:ln w="127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id="{EFEFF52A-1D2D-6F46-944A-63339025657B}"/>
              </a:ext>
            </a:extLst>
          </p:cNvPr>
          <p:cNvGrpSpPr/>
          <p:nvPr/>
        </p:nvGrpSpPr>
        <p:grpSpPr>
          <a:xfrm>
            <a:off x="7430529" y="2520582"/>
            <a:ext cx="4609071" cy="1200329"/>
            <a:chOff x="3632886" y="1126499"/>
            <a:chExt cx="4609071" cy="1200329"/>
          </a:xfrm>
        </p:grpSpPr>
        <p:sp>
          <p:nvSpPr>
            <p:cNvPr id="9" name="TextBox 8">
              <a:extLst>
                <a:ext uri="{FF2B5EF4-FFF2-40B4-BE49-F238E27FC236}">
                  <a16:creationId xmlns:a16="http://schemas.microsoft.com/office/drawing/2014/main" id="{C944189B-E91B-EB40-96C3-4F5D2BA94DBB}"/>
                </a:ext>
              </a:extLst>
            </p:cNvPr>
            <p:cNvSpPr txBox="1"/>
            <p:nvPr/>
          </p:nvSpPr>
          <p:spPr>
            <a:xfrm>
              <a:off x="3632886" y="1126499"/>
              <a:ext cx="4609071" cy="1200329"/>
            </a:xfrm>
            <a:prstGeom prst="rect">
              <a:avLst/>
            </a:prstGeom>
            <a:noFill/>
          </p:spPr>
          <p:txBody>
            <a:bodyPr wrap="square" rtlCol="0">
              <a:spAutoFit/>
            </a:bodyPr>
            <a:lstStyle/>
            <a:p>
              <a:r>
                <a:rPr lang="en-US" sz="3600" i="1" dirty="0">
                  <a:latin typeface="Bell MT" panose="02020503060305020303" pitchFamily="18" charset="77"/>
                </a:rPr>
                <a:t>E = </a:t>
              </a:r>
              <a:r>
                <a:rPr lang="en-US" sz="3600" i="1" dirty="0">
                  <a:solidFill>
                    <a:schemeClr val="accent5"/>
                  </a:solidFill>
                  <a:latin typeface="Bell MT" panose="02020503060305020303" pitchFamily="18" charset="77"/>
                </a:rPr>
                <a:t>h</a:t>
              </a:r>
              <a:r>
                <a:rPr lang="en-US" sz="3600" i="1" baseline="-25000" dirty="0">
                  <a:solidFill>
                    <a:schemeClr val="accent5"/>
                  </a:solidFill>
                  <a:latin typeface="Bell MT" panose="02020503060305020303" pitchFamily="18" charset="77"/>
                </a:rPr>
                <a:t>s1</a:t>
              </a:r>
              <a:r>
                <a:rPr lang="en-US" sz="3600" i="1" baseline="-25000" dirty="0">
                  <a:latin typeface="Bell MT" panose="02020503060305020303" pitchFamily="18" charset="77"/>
                </a:rPr>
                <a:t> </a:t>
              </a:r>
              <a:r>
                <a:rPr lang="en-US" sz="3600" i="1" dirty="0" err="1">
                  <a:latin typeface="Bell MT" panose="02020503060305020303" pitchFamily="18" charset="77"/>
                </a:rPr>
                <a:t>q</a:t>
              </a:r>
              <a:r>
                <a:rPr lang="en-US" sz="3600" i="1" baseline="-25000" dirty="0" err="1">
                  <a:latin typeface="Bell MT" panose="02020503060305020303" pitchFamily="18" charset="77"/>
                </a:rPr>
                <a:t>sat</a:t>
              </a:r>
              <a:r>
                <a:rPr lang="en-US" sz="3600" i="1" dirty="0">
                  <a:latin typeface="Bell MT" panose="02020503060305020303" pitchFamily="18" charset="77"/>
                </a:rPr>
                <a:t> (T</a:t>
              </a:r>
              <a:r>
                <a:rPr lang="en-US" sz="3600" i="1" baseline="-25000" dirty="0">
                  <a:solidFill>
                    <a:schemeClr val="accent5"/>
                  </a:solidFill>
                  <a:latin typeface="Bell MT" panose="02020503060305020303" pitchFamily="18" charset="77"/>
                </a:rPr>
                <a:t>1</a:t>
              </a:r>
              <a:r>
                <a:rPr lang="en-US" sz="3600" i="1" dirty="0">
                  <a:latin typeface="Bell MT" panose="02020503060305020303" pitchFamily="18" charset="77"/>
                </a:rPr>
                <a:t>) – </a:t>
              </a:r>
              <a:r>
                <a:rPr lang="en-US" sz="3600" i="1" dirty="0" err="1">
                  <a:latin typeface="Bell MT" panose="02020503060305020303" pitchFamily="18" charset="77"/>
                </a:rPr>
                <a:t>q</a:t>
              </a:r>
              <a:r>
                <a:rPr lang="en-US" sz="3600" i="1" baseline="-25000" dirty="0" err="1">
                  <a:latin typeface="Bell MT" panose="02020503060305020303" pitchFamily="18" charset="77"/>
                </a:rPr>
                <a:t>ref</a:t>
              </a:r>
              <a:endParaRPr lang="en-US" sz="3600" i="1" dirty="0">
                <a:latin typeface="Bell MT" panose="02020503060305020303" pitchFamily="18" charset="77"/>
              </a:endParaRPr>
            </a:p>
            <a:p>
              <a:r>
                <a:rPr lang="en-US" sz="3600" i="1" dirty="0">
                  <a:latin typeface="Bell MT" panose="02020503060305020303" pitchFamily="18" charset="77"/>
                </a:rPr>
                <a:t>	     g</a:t>
              </a:r>
              <a:r>
                <a:rPr lang="en-US" sz="3600" i="1" baseline="-25000" dirty="0">
                  <a:latin typeface="Bell MT" panose="02020503060305020303" pitchFamily="18" charset="77"/>
                </a:rPr>
                <a:t>c</a:t>
              </a:r>
              <a:r>
                <a:rPr lang="en-US" sz="3600" i="1" baseline="30000" dirty="0">
                  <a:latin typeface="Bell MT" panose="02020503060305020303" pitchFamily="18" charset="77"/>
                </a:rPr>
                <a:t>-1</a:t>
              </a:r>
              <a:r>
                <a:rPr lang="en-US" sz="3600" i="1" dirty="0">
                  <a:latin typeface="Bell MT" panose="02020503060305020303" pitchFamily="18" charset="77"/>
                </a:rPr>
                <a:t> + g</a:t>
              </a:r>
              <a:r>
                <a:rPr lang="en-US" sz="3600" i="1" baseline="-25000" dirty="0">
                  <a:latin typeface="Bell MT" panose="02020503060305020303" pitchFamily="18" charset="77"/>
                </a:rPr>
                <a:t>ac</a:t>
              </a:r>
              <a:r>
                <a:rPr lang="en-US" sz="3600" i="1" baseline="30000" dirty="0">
                  <a:latin typeface="Bell MT" panose="02020503060305020303" pitchFamily="18" charset="77"/>
                </a:rPr>
                <a:t>-1</a:t>
              </a:r>
              <a:endParaRPr lang="en-US" sz="3600" baseline="30000" dirty="0"/>
            </a:p>
          </p:txBody>
        </p:sp>
        <p:cxnSp>
          <p:nvCxnSpPr>
            <p:cNvPr id="10" name="Straight Connector 9">
              <a:extLst>
                <a:ext uri="{FF2B5EF4-FFF2-40B4-BE49-F238E27FC236}">
                  <a16:creationId xmlns:a16="http://schemas.microsoft.com/office/drawing/2014/main" id="{60153007-FAE0-A04F-B700-5BA23B1F6DF9}"/>
                </a:ext>
              </a:extLst>
            </p:cNvPr>
            <p:cNvCxnSpPr>
              <a:cxnSpLocks/>
            </p:cNvCxnSpPr>
            <p:nvPr/>
          </p:nvCxnSpPr>
          <p:spPr>
            <a:xfrm>
              <a:off x="4534930" y="1791729"/>
              <a:ext cx="2895060" cy="1"/>
            </a:xfrm>
            <a:prstGeom prst="line">
              <a:avLst/>
            </a:prstGeom>
            <a:ln w="127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12" name="Straight Arrow Connector 11">
            <a:extLst>
              <a:ext uri="{FF2B5EF4-FFF2-40B4-BE49-F238E27FC236}">
                <a16:creationId xmlns:a16="http://schemas.microsoft.com/office/drawing/2014/main" id="{DB808ECE-7FE4-A04B-9756-5E069F7DFBD7}"/>
              </a:ext>
            </a:extLst>
          </p:cNvPr>
          <p:cNvCxnSpPr/>
          <p:nvPr/>
        </p:nvCxnSpPr>
        <p:spPr>
          <a:xfrm>
            <a:off x="4736892" y="3120747"/>
            <a:ext cx="2007839"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98792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12649-035A-334C-B147-4E66AA697A93}"/>
              </a:ext>
            </a:extLst>
          </p:cNvPr>
          <p:cNvSpPr>
            <a:spLocks noGrp="1"/>
          </p:cNvSpPr>
          <p:nvPr>
            <p:ph type="title"/>
          </p:nvPr>
        </p:nvSpPr>
        <p:spPr/>
        <p:txBody>
          <a:bodyPr/>
          <a:lstStyle/>
          <a:p>
            <a:r>
              <a:rPr lang="en-US" dirty="0"/>
              <a:t>Canopy storage</a:t>
            </a:r>
          </a:p>
        </p:txBody>
      </p:sp>
      <p:sp>
        <p:nvSpPr>
          <p:cNvPr id="3" name="Content Placeholder 2">
            <a:extLst>
              <a:ext uri="{FF2B5EF4-FFF2-40B4-BE49-F238E27FC236}">
                <a16:creationId xmlns:a16="http://schemas.microsoft.com/office/drawing/2014/main" id="{3DB8BA8E-7186-0849-9721-C664C344AEBD}"/>
              </a:ext>
            </a:extLst>
          </p:cNvPr>
          <p:cNvSpPr>
            <a:spLocks noGrp="1"/>
          </p:cNvSpPr>
          <p:nvPr>
            <p:ph idx="1"/>
          </p:nvPr>
        </p:nvSpPr>
        <p:spPr/>
        <p:txBody>
          <a:bodyPr/>
          <a:lstStyle/>
          <a:p>
            <a:r>
              <a:rPr lang="en-US" dirty="0"/>
              <a:t>Heat stored in plants and canopy air</a:t>
            </a:r>
          </a:p>
          <a:p>
            <a:r>
              <a:rPr lang="en-US" dirty="0"/>
              <a:t>Typically negligible over long time periods </a:t>
            </a:r>
          </a:p>
          <a:p>
            <a:pPr>
              <a:buFont typeface="Wingdings" pitchFamily="2" charset="2"/>
              <a:buChar char="à"/>
            </a:pPr>
            <a:r>
              <a:rPr lang="en-US" dirty="0">
                <a:solidFill>
                  <a:schemeClr val="accent6"/>
                </a:solidFill>
                <a:sym typeface="Wingdings" pitchFamily="2" charset="2"/>
              </a:rPr>
              <a:t> therefore often ignored in model energy budgets (and </a:t>
            </a:r>
            <a:r>
              <a:rPr lang="en-US" dirty="0" err="1">
                <a:solidFill>
                  <a:schemeClr val="accent6"/>
                </a:solidFill>
                <a:sym typeface="Wingdings" pitchFamily="2" charset="2"/>
              </a:rPr>
              <a:t>obs</a:t>
            </a:r>
            <a:r>
              <a:rPr lang="en-US" dirty="0">
                <a:solidFill>
                  <a:schemeClr val="accent6"/>
                </a:solidFill>
                <a:sym typeface="Wingdings" pitchFamily="2" charset="2"/>
              </a:rPr>
              <a:t>)</a:t>
            </a:r>
          </a:p>
          <a:p>
            <a:pPr>
              <a:buFont typeface="Wingdings" pitchFamily="2" charset="2"/>
              <a:buChar char="à"/>
            </a:pPr>
            <a:r>
              <a:rPr lang="en-US" dirty="0">
                <a:solidFill>
                  <a:schemeClr val="accent6"/>
                </a:solidFill>
                <a:sym typeface="Wingdings" pitchFamily="2" charset="2"/>
              </a:rPr>
              <a:t> another term neglected is energy stored in photosynthesis</a:t>
            </a:r>
            <a:endParaRPr lang="en-US" dirty="0">
              <a:solidFill>
                <a:schemeClr val="accent6"/>
              </a:solidFill>
            </a:endParaRPr>
          </a:p>
        </p:txBody>
      </p:sp>
      <p:sp>
        <p:nvSpPr>
          <p:cNvPr id="4" name="Slide Number Placeholder 3">
            <a:extLst>
              <a:ext uri="{FF2B5EF4-FFF2-40B4-BE49-F238E27FC236}">
                <a16:creationId xmlns:a16="http://schemas.microsoft.com/office/drawing/2014/main" id="{0083E131-1FFF-D443-BF49-689623D87C73}"/>
              </a:ext>
            </a:extLst>
          </p:cNvPr>
          <p:cNvSpPr>
            <a:spLocks noGrp="1"/>
          </p:cNvSpPr>
          <p:nvPr>
            <p:ph type="sldNum" sz="quarter" idx="12"/>
          </p:nvPr>
        </p:nvSpPr>
        <p:spPr/>
        <p:txBody>
          <a:bodyPr/>
          <a:lstStyle/>
          <a:p>
            <a:fld id="{0D3EA2A3-9E4C-0E40-A1FD-275CDDA6F426}" type="slidenum">
              <a:rPr lang="en-US" smtClean="0"/>
              <a:t>15</a:t>
            </a:fld>
            <a:endParaRPr lang="en-US"/>
          </a:p>
        </p:txBody>
      </p:sp>
    </p:spTree>
    <p:extLst>
      <p:ext uri="{BB962C8B-B14F-4D97-AF65-F5344CB8AC3E}">
        <p14:creationId xmlns:p14="http://schemas.microsoft.com/office/powerpoint/2010/main" val="5524158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862C6-92BC-F340-9D93-55B73D8F905E}"/>
              </a:ext>
            </a:extLst>
          </p:cNvPr>
          <p:cNvSpPr>
            <a:spLocks noGrp="1"/>
          </p:cNvSpPr>
          <p:nvPr>
            <p:ph type="title"/>
          </p:nvPr>
        </p:nvSpPr>
        <p:spPr>
          <a:xfrm>
            <a:off x="208613" y="0"/>
            <a:ext cx="10515600" cy="1325563"/>
          </a:xfrm>
        </p:spPr>
        <p:txBody>
          <a:bodyPr/>
          <a:lstStyle/>
          <a:p>
            <a:r>
              <a:rPr lang="en-US" dirty="0"/>
              <a:t>Soil heat flux (</a:t>
            </a:r>
            <a:r>
              <a:rPr lang="en-US" i="1" dirty="0"/>
              <a:t>G</a:t>
            </a:r>
            <a:r>
              <a:rPr lang="en-US" dirty="0"/>
              <a:t>)</a:t>
            </a:r>
          </a:p>
        </p:txBody>
      </p:sp>
      <p:sp>
        <p:nvSpPr>
          <p:cNvPr id="3" name="Content Placeholder 2">
            <a:extLst>
              <a:ext uri="{FF2B5EF4-FFF2-40B4-BE49-F238E27FC236}">
                <a16:creationId xmlns:a16="http://schemas.microsoft.com/office/drawing/2014/main" id="{DF60D454-EEEC-2946-B4D4-DE0AA298DE58}"/>
              </a:ext>
            </a:extLst>
          </p:cNvPr>
          <p:cNvSpPr>
            <a:spLocks noGrp="1"/>
          </p:cNvSpPr>
          <p:nvPr>
            <p:ph idx="1"/>
          </p:nvPr>
        </p:nvSpPr>
        <p:spPr/>
        <p:txBody>
          <a:bodyPr>
            <a:normAutofit lnSpcReduction="10000"/>
          </a:bodyPr>
          <a:lstStyle/>
          <a:p>
            <a:r>
              <a:rPr lang="en-US" sz="2400" dirty="0"/>
              <a:t>Some of </a:t>
            </a:r>
            <a:r>
              <a:rPr lang="en-US" sz="2400" i="1" dirty="0"/>
              <a:t>R</a:t>
            </a:r>
            <a:r>
              <a:rPr lang="en-US" sz="2400" i="1" baseline="-25000" dirty="0"/>
              <a:t>n</a:t>
            </a:r>
            <a:r>
              <a:rPr lang="en-US" sz="2400" dirty="0"/>
              <a:t> used to heat soil through conduction</a:t>
            </a:r>
          </a:p>
          <a:p>
            <a:endParaRPr lang="en-US" sz="2400" dirty="0"/>
          </a:p>
          <a:p>
            <a:endParaRPr lang="en-US" sz="2400" dirty="0"/>
          </a:p>
          <a:p>
            <a:endParaRPr lang="en-US" sz="2400" dirty="0"/>
          </a:p>
          <a:p>
            <a:endParaRPr lang="en-US" sz="2400" dirty="0"/>
          </a:p>
          <a:p>
            <a:r>
              <a:rPr lang="en-US" sz="2400" dirty="0">
                <a:solidFill>
                  <a:schemeClr val="accent1"/>
                </a:solidFill>
              </a:rPr>
              <a:t>Driven by temperature gradient (high </a:t>
            </a:r>
            <a:r>
              <a:rPr lang="en-US" sz="2400" dirty="0">
                <a:solidFill>
                  <a:schemeClr val="accent1"/>
                </a:solidFill>
                <a:sym typeface="Wingdings" pitchFamily="2" charset="2"/>
              </a:rPr>
              <a:t> low T)</a:t>
            </a:r>
            <a:endParaRPr lang="en-US" sz="2400" dirty="0">
              <a:solidFill>
                <a:schemeClr val="accent1"/>
              </a:solidFill>
            </a:endParaRPr>
          </a:p>
          <a:p>
            <a:pPr>
              <a:buFont typeface="Wingdings" pitchFamily="2" charset="2"/>
              <a:buChar char="Ø"/>
            </a:pPr>
            <a:r>
              <a:rPr lang="en-US" sz="2400" dirty="0">
                <a:solidFill>
                  <a:schemeClr val="accent6"/>
                </a:solidFill>
              </a:rPr>
              <a:t> Iterative calculation for soil temperature through “discretized” soil layers</a:t>
            </a:r>
            <a:r>
              <a:rPr lang="en-US" sz="2400" dirty="0">
                <a:solidFill>
                  <a:srgbClr val="FF0000"/>
                </a:solidFill>
              </a:rPr>
              <a:t>*</a:t>
            </a:r>
          </a:p>
          <a:p>
            <a:pPr>
              <a:buFont typeface="Wingdings" pitchFamily="2" charset="2"/>
              <a:buChar char="Ø"/>
            </a:pPr>
            <a:r>
              <a:rPr lang="en-US" sz="2400" dirty="0">
                <a:solidFill>
                  <a:schemeClr val="accent6"/>
                </a:solidFill>
              </a:rPr>
              <a:t> More complex models take into account heat transferred by movement of liquid water</a:t>
            </a:r>
            <a:r>
              <a:rPr lang="en-US" sz="2400" dirty="0">
                <a:solidFill>
                  <a:srgbClr val="FF0000"/>
                </a:solidFill>
              </a:rPr>
              <a:t>*</a:t>
            </a:r>
          </a:p>
          <a:p>
            <a:pPr>
              <a:buFont typeface="Wingdings" pitchFamily="2" charset="2"/>
              <a:buChar char="Ø"/>
            </a:pPr>
            <a:r>
              <a:rPr lang="en-US" sz="2400" dirty="0">
                <a:solidFill>
                  <a:schemeClr val="accent6"/>
                </a:solidFill>
              </a:rPr>
              <a:t>Different ways to calculate </a:t>
            </a:r>
            <a:r>
              <a:rPr lang="en-US" sz="2400" i="1" dirty="0">
                <a:solidFill>
                  <a:schemeClr val="accent6"/>
                </a:solidFill>
                <a:latin typeface="Bell MT" panose="02020503060305020303" pitchFamily="18" charset="77"/>
              </a:rPr>
              <a:t>𝜅 </a:t>
            </a:r>
            <a:r>
              <a:rPr lang="en-US" sz="2400" dirty="0">
                <a:solidFill>
                  <a:schemeClr val="accent6"/>
                </a:solidFill>
              </a:rPr>
              <a:t>(dependent on soil texture, soil hydraulic properties </a:t>
            </a:r>
            <a:r>
              <a:rPr lang="en-US" sz="2400" dirty="0" err="1">
                <a:solidFill>
                  <a:schemeClr val="accent6"/>
                </a:solidFill>
              </a:rPr>
              <a:t>etc</a:t>
            </a:r>
            <a:r>
              <a:rPr lang="en-US" sz="2400" dirty="0">
                <a:solidFill>
                  <a:schemeClr val="accent6"/>
                </a:solidFill>
              </a:rPr>
              <a:t>)</a:t>
            </a:r>
            <a:r>
              <a:rPr lang="en-US" sz="2400" dirty="0">
                <a:solidFill>
                  <a:srgbClr val="FF0000"/>
                </a:solidFill>
              </a:rPr>
              <a:t>*</a:t>
            </a:r>
          </a:p>
        </p:txBody>
      </p:sp>
      <p:sp>
        <p:nvSpPr>
          <p:cNvPr id="4" name="Slide Number Placeholder 3">
            <a:extLst>
              <a:ext uri="{FF2B5EF4-FFF2-40B4-BE49-F238E27FC236}">
                <a16:creationId xmlns:a16="http://schemas.microsoft.com/office/drawing/2014/main" id="{566A6875-BE07-6642-A455-ABC9242908AB}"/>
              </a:ext>
            </a:extLst>
          </p:cNvPr>
          <p:cNvSpPr>
            <a:spLocks noGrp="1"/>
          </p:cNvSpPr>
          <p:nvPr>
            <p:ph type="sldNum" sz="quarter" idx="12"/>
          </p:nvPr>
        </p:nvSpPr>
        <p:spPr/>
        <p:txBody>
          <a:bodyPr/>
          <a:lstStyle/>
          <a:p>
            <a:fld id="{0D3EA2A3-9E4C-0E40-A1FD-275CDDA6F426}" type="slidenum">
              <a:rPr lang="en-US" smtClean="0"/>
              <a:t>16</a:t>
            </a:fld>
            <a:endParaRPr lang="en-US"/>
          </a:p>
        </p:txBody>
      </p:sp>
      <p:grpSp>
        <p:nvGrpSpPr>
          <p:cNvPr id="6" name="Group 5">
            <a:extLst>
              <a:ext uri="{FF2B5EF4-FFF2-40B4-BE49-F238E27FC236}">
                <a16:creationId xmlns:a16="http://schemas.microsoft.com/office/drawing/2014/main" id="{58B5A4BB-EA14-8D4C-99E9-3B5C4086632D}"/>
              </a:ext>
            </a:extLst>
          </p:cNvPr>
          <p:cNvGrpSpPr/>
          <p:nvPr/>
        </p:nvGrpSpPr>
        <p:grpSpPr>
          <a:xfrm>
            <a:off x="3496962" y="2462649"/>
            <a:ext cx="4609071" cy="1384995"/>
            <a:chOff x="3632886" y="1126499"/>
            <a:chExt cx="4609071" cy="1384995"/>
          </a:xfrm>
        </p:grpSpPr>
        <p:sp>
          <p:nvSpPr>
            <p:cNvPr id="7" name="TextBox 6">
              <a:extLst>
                <a:ext uri="{FF2B5EF4-FFF2-40B4-BE49-F238E27FC236}">
                  <a16:creationId xmlns:a16="http://schemas.microsoft.com/office/drawing/2014/main" id="{79FB3474-A065-0F4B-832C-61F8DB12B4B0}"/>
                </a:ext>
              </a:extLst>
            </p:cNvPr>
            <p:cNvSpPr txBox="1"/>
            <p:nvPr/>
          </p:nvSpPr>
          <p:spPr>
            <a:xfrm>
              <a:off x="3632886" y="1126499"/>
              <a:ext cx="4609071" cy="1384995"/>
            </a:xfrm>
            <a:prstGeom prst="rect">
              <a:avLst/>
            </a:prstGeom>
            <a:noFill/>
          </p:spPr>
          <p:txBody>
            <a:bodyPr wrap="square" rtlCol="0">
              <a:spAutoFit/>
            </a:bodyPr>
            <a:lstStyle/>
            <a:p>
              <a:r>
                <a:rPr lang="en-US" sz="3600" i="1" dirty="0">
                  <a:latin typeface="Bell MT" panose="02020503060305020303" pitchFamily="18" charset="77"/>
                </a:rPr>
                <a:t>G = 𝜅 (</a:t>
              </a:r>
              <a:r>
                <a:rPr lang="en-US" sz="3600" i="1" dirty="0">
                  <a:solidFill>
                    <a:schemeClr val="accent1"/>
                  </a:solidFill>
                  <a:latin typeface="Bell MT" panose="02020503060305020303" pitchFamily="18" charset="77"/>
                </a:rPr>
                <a:t>T</a:t>
              </a:r>
              <a:r>
                <a:rPr lang="en-US" sz="3600" i="1" baseline="-25000" dirty="0">
                  <a:solidFill>
                    <a:schemeClr val="accent1"/>
                  </a:solidFill>
                  <a:latin typeface="Bell MT" panose="02020503060305020303" pitchFamily="18" charset="77"/>
                </a:rPr>
                <a:t>s</a:t>
              </a:r>
              <a:r>
                <a:rPr lang="en-US" sz="3600" i="1" dirty="0">
                  <a:solidFill>
                    <a:schemeClr val="accent1"/>
                  </a:solidFill>
                  <a:latin typeface="Bell MT" panose="02020503060305020303" pitchFamily="18" charset="77"/>
                </a:rPr>
                <a:t> – T</a:t>
              </a:r>
              <a:r>
                <a:rPr lang="en-US" sz="3600" i="1" baseline="-25000" dirty="0">
                  <a:solidFill>
                    <a:schemeClr val="accent1"/>
                  </a:solidFill>
                  <a:latin typeface="Bell MT" panose="02020503060305020303" pitchFamily="18" charset="77"/>
                </a:rPr>
                <a:t>1</a:t>
              </a:r>
              <a:r>
                <a:rPr lang="en-US" sz="3600" i="1" dirty="0">
                  <a:latin typeface="Bell MT" panose="02020503060305020303" pitchFamily="18" charset="77"/>
                </a:rPr>
                <a:t>)</a:t>
              </a:r>
            </a:p>
            <a:p>
              <a:r>
                <a:rPr lang="en-US" sz="3600" i="1" baseline="30000" dirty="0">
                  <a:solidFill>
                    <a:schemeClr val="accent2"/>
                  </a:solidFill>
                  <a:latin typeface="Bell MT" panose="02020503060305020303" pitchFamily="18" charset="77"/>
                </a:rPr>
                <a:t>	</a:t>
              </a:r>
            </a:p>
            <a:p>
              <a:r>
                <a:rPr lang="en-US" sz="3600" i="1" baseline="30000" dirty="0">
                  <a:solidFill>
                    <a:schemeClr val="accent2"/>
                  </a:solidFill>
                  <a:latin typeface="Bell MT" panose="02020503060305020303" pitchFamily="18" charset="77"/>
                </a:rPr>
                <a:t>           </a:t>
              </a:r>
              <a:r>
                <a:rPr lang="en-US" sz="3600" i="1" baseline="30000" dirty="0">
                  <a:latin typeface="Bell MT" panose="02020503060305020303" pitchFamily="18" charset="77"/>
                </a:rPr>
                <a:t>𝛥z</a:t>
              </a:r>
              <a:endParaRPr lang="en-US" sz="3600" baseline="30000" dirty="0"/>
            </a:p>
          </p:txBody>
        </p:sp>
        <p:cxnSp>
          <p:nvCxnSpPr>
            <p:cNvPr id="8" name="Straight Connector 7">
              <a:extLst>
                <a:ext uri="{FF2B5EF4-FFF2-40B4-BE49-F238E27FC236}">
                  <a16:creationId xmlns:a16="http://schemas.microsoft.com/office/drawing/2014/main" id="{39EF0CEC-D2E4-3B4A-B0AC-8241F0BD2CA2}"/>
                </a:ext>
              </a:extLst>
            </p:cNvPr>
            <p:cNvCxnSpPr>
              <a:cxnSpLocks/>
            </p:cNvCxnSpPr>
            <p:nvPr/>
          </p:nvCxnSpPr>
          <p:spPr>
            <a:xfrm>
              <a:off x="4534930" y="1791729"/>
              <a:ext cx="403147" cy="0"/>
            </a:xfrm>
            <a:prstGeom prst="line">
              <a:avLst/>
            </a:prstGeom>
            <a:ln w="12700">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 name="TextBox 9">
            <a:extLst>
              <a:ext uri="{FF2B5EF4-FFF2-40B4-BE49-F238E27FC236}">
                <a16:creationId xmlns:a16="http://schemas.microsoft.com/office/drawing/2014/main" id="{891F7AEC-C73D-E94A-A74C-950A214AF3CA}"/>
              </a:ext>
            </a:extLst>
          </p:cNvPr>
          <p:cNvSpPr txBox="1"/>
          <p:nvPr/>
        </p:nvSpPr>
        <p:spPr>
          <a:xfrm>
            <a:off x="8695039" y="171837"/>
            <a:ext cx="3078892" cy="2308324"/>
          </a:xfrm>
          <a:prstGeom prst="rect">
            <a:avLst/>
          </a:prstGeom>
          <a:noFill/>
        </p:spPr>
        <p:txBody>
          <a:bodyPr wrap="square" rtlCol="0">
            <a:spAutoFit/>
          </a:bodyPr>
          <a:lstStyle/>
          <a:p>
            <a:r>
              <a:rPr lang="en-US" sz="3600" i="1" dirty="0">
                <a:latin typeface="Bell MT" panose="02020503060305020303" pitchFamily="18" charset="77"/>
              </a:rPr>
              <a:t>𝜅 </a:t>
            </a:r>
            <a:r>
              <a:rPr lang="en-US" i="1" dirty="0">
                <a:latin typeface="Bell MT" panose="02020503060305020303" pitchFamily="18" charset="77"/>
              </a:rPr>
              <a:t>= thermal conductivity</a:t>
            </a:r>
          </a:p>
          <a:p>
            <a:r>
              <a:rPr lang="en-US" sz="3600" i="1" dirty="0">
                <a:latin typeface="Bell MT" panose="02020503060305020303" pitchFamily="18" charset="77"/>
              </a:rPr>
              <a:t>T</a:t>
            </a:r>
            <a:r>
              <a:rPr lang="en-US" sz="3600" i="1" baseline="-25000" dirty="0">
                <a:latin typeface="Bell MT" panose="02020503060305020303" pitchFamily="18" charset="77"/>
              </a:rPr>
              <a:t>s</a:t>
            </a:r>
            <a:r>
              <a:rPr lang="en-US" sz="3600" i="1" dirty="0">
                <a:latin typeface="Bell MT" panose="02020503060305020303" pitchFamily="18" charset="77"/>
              </a:rPr>
              <a:t> </a:t>
            </a:r>
            <a:r>
              <a:rPr lang="en-US" i="1" dirty="0">
                <a:latin typeface="Bell MT" panose="02020503060305020303" pitchFamily="18" charset="77"/>
              </a:rPr>
              <a:t>= surface temperature</a:t>
            </a:r>
          </a:p>
          <a:p>
            <a:r>
              <a:rPr lang="en-US" sz="3600" i="1" dirty="0">
                <a:latin typeface="Bell MT" panose="02020503060305020303" pitchFamily="18" charset="77"/>
              </a:rPr>
              <a:t>T</a:t>
            </a:r>
            <a:r>
              <a:rPr lang="en-US" sz="3600" i="1" baseline="-25000" dirty="0">
                <a:latin typeface="Bell MT" panose="02020503060305020303" pitchFamily="18" charset="77"/>
              </a:rPr>
              <a:t>1</a:t>
            </a:r>
            <a:r>
              <a:rPr lang="en-US" i="1" dirty="0">
                <a:latin typeface="Bell MT" panose="02020503060305020303" pitchFamily="18" charset="77"/>
              </a:rPr>
              <a:t> = depth in layer 1 </a:t>
            </a:r>
          </a:p>
          <a:p>
            <a:r>
              <a:rPr lang="en-US" sz="3600" i="1" dirty="0">
                <a:latin typeface="Bell MT" panose="02020503060305020303" pitchFamily="18" charset="77"/>
              </a:rPr>
              <a:t>𝛥z </a:t>
            </a:r>
            <a:r>
              <a:rPr lang="en-US" i="1" dirty="0">
                <a:latin typeface="Bell MT" panose="02020503060305020303" pitchFamily="18" charset="77"/>
              </a:rPr>
              <a:t>= depth of layer 1 </a:t>
            </a:r>
            <a:r>
              <a:rPr lang="en-US" i="1" dirty="0" err="1">
                <a:latin typeface="Bell MT" panose="02020503060305020303" pitchFamily="18" charset="77"/>
              </a:rPr>
              <a:t>etc</a:t>
            </a:r>
            <a:endParaRPr lang="en-US" dirty="0"/>
          </a:p>
        </p:txBody>
      </p:sp>
    </p:spTree>
    <p:extLst>
      <p:ext uri="{BB962C8B-B14F-4D97-AF65-F5344CB8AC3E}">
        <p14:creationId xmlns:p14="http://schemas.microsoft.com/office/powerpoint/2010/main" val="13253516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BAC86-0ED5-694C-ACA8-125B3CC82AE6}"/>
              </a:ext>
            </a:extLst>
          </p:cNvPr>
          <p:cNvSpPr>
            <a:spLocks noGrp="1"/>
          </p:cNvSpPr>
          <p:nvPr>
            <p:ph type="title"/>
          </p:nvPr>
        </p:nvSpPr>
        <p:spPr/>
        <p:txBody>
          <a:bodyPr/>
          <a:lstStyle/>
          <a:p>
            <a:r>
              <a:rPr lang="en-US" dirty="0"/>
              <a:t>Surface temperature</a:t>
            </a:r>
          </a:p>
        </p:txBody>
      </p:sp>
      <p:sp>
        <p:nvSpPr>
          <p:cNvPr id="3" name="Content Placeholder 2">
            <a:extLst>
              <a:ext uri="{FF2B5EF4-FFF2-40B4-BE49-F238E27FC236}">
                <a16:creationId xmlns:a16="http://schemas.microsoft.com/office/drawing/2014/main" id="{2DC89DA7-BD2B-A14A-9A26-A637A3CC91A8}"/>
              </a:ext>
            </a:extLst>
          </p:cNvPr>
          <p:cNvSpPr>
            <a:spLocks noGrp="1"/>
          </p:cNvSpPr>
          <p:nvPr>
            <p:ph idx="1"/>
          </p:nvPr>
        </p:nvSpPr>
        <p:spPr/>
        <p:txBody>
          <a:bodyPr>
            <a:normAutofit lnSpcReduction="10000"/>
          </a:bodyPr>
          <a:lstStyle/>
          <a:p>
            <a:r>
              <a:rPr lang="en-US" i="1" dirty="0"/>
              <a:t>R</a:t>
            </a:r>
            <a:r>
              <a:rPr lang="en-US" i="1" baseline="-25000" dirty="0"/>
              <a:t>n</a:t>
            </a:r>
            <a:r>
              <a:rPr lang="en-US" dirty="0"/>
              <a:t> balanced by energy lost or gained from </a:t>
            </a:r>
            <a:r>
              <a:rPr lang="en-US" i="1" dirty="0"/>
              <a:t>H</a:t>
            </a:r>
            <a:r>
              <a:rPr lang="en-US" dirty="0"/>
              <a:t>, </a:t>
            </a:r>
            <a:r>
              <a:rPr lang="en-US" i="1" dirty="0"/>
              <a:t>E</a:t>
            </a:r>
            <a:r>
              <a:rPr lang="en-US" dirty="0"/>
              <a:t>, </a:t>
            </a:r>
            <a:r>
              <a:rPr lang="en-US" i="1" dirty="0"/>
              <a:t>G</a:t>
            </a:r>
            <a:r>
              <a:rPr lang="en-US" dirty="0"/>
              <a:t> and canopy storage.</a:t>
            </a:r>
          </a:p>
          <a:p>
            <a:r>
              <a:rPr lang="en-US" dirty="0"/>
              <a:t>Modulated by </a:t>
            </a:r>
            <a:r>
              <a:rPr lang="en-US" i="1" dirty="0"/>
              <a:t>T</a:t>
            </a:r>
            <a:r>
              <a:rPr lang="en-US" i="1" baseline="-25000" dirty="0"/>
              <a:t>s</a:t>
            </a:r>
          </a:p>
          <a:p>
            <a:r>
              <a:rPr lang="en-US" dirty="0"/>
              <a:t>Ts calculated from Energy balance eqn. (</a:t>
            </a:r>
            <a:r>
              <a:rPr lang="en-US" dirty="0" err="1"/>
              <a:t>Eqn</a:t>
            </a:r>
            <a:r>
              <a:rPr lang="en-US" dirty="0"/>
              <a:t> 7.13) </a:t>
            </a:r>
            <a:r>
              <a:rPr lang="en-US" dirty="0">
                <a:sym typeface="Wingdings" pitchFamily="2" charset="2"/>
              </a:rPr>
              <a:t> but it’s non-linear</a:t>
            </a:r>
          </a:p>
          <a:p>
            <a:r>
              <a:rPr lang="en-US" i="1" dirty="0">
                <a:sym typeface="Wingdings" pitchFamily="2" charset="2"/>
              </a:rPr>
              <a:t>Fluxes depend on T</a:t>
            </a:r>
            <a:r>
              <a:rPr lang="en-US" i="1" baseline="-25000" dirty="0">
                <a:sym typeface="Wingdings" pitchFamily="2" charset="2"/>
              </a:rPr>
              <a:t>s</a:t>
            </a:r>
            <a:r>
              <a:rPr lang="en-US" i="1" dirty="0">
                <a:sym typeface="Wingdings" pitchFamily="2" charset="2"/>
              </a:rPr>
              <a:t>, but T</a:t>
            </a:r>
            <a:r>
              <a:rPr lang="en-US" i="1" baseline="-25000" dirty="0">
                <a:sym typeface="Wingdings" pitchFamily="2" charset="2"/>
              </a:rPr>
              <a:t>s</a:t>
            </a:r>
            <a:r>
              <a:rPr lang="en-US" dirty="0">
                <a:sym typeface="Wingdings" pitchFamily="2" charset="2"/>
              </a:rPr>
              <a:t> itself depends on </a:t>
            </a:r>
            <a:r>
              <a:rPr lang="en-US" i="1" dirty="0">
                <a:sym typeface="Wingdings" pitchFamily="2" charset="2"/>
              </a:rPr>
              <a:t>G</a:t>
            </a:r>
            <a:endParaRPr lang="en-US" dirty="0">
              <a:sym typeface="Wingdings" pitchFamily="2" charset="2"/>
            </a:endParaRPr>
          </a:p>
          <a:p>
            <a:r>
              <a:rPr lang="en-US" dirty="0">
                <a:sym typeface="Wingdings" pitchFamily="2" charset="2"/>
              </a:rPr>
              <a:t>Rearranged:</a:t>
            </a:r>
          </a:p>
          <a:p>
            <a:endParaRPr lang="en-US" dirty="0">
              <a:sym typeface="Wingdings" pitchFamily="2" charset="2"/>
            </a:endParaRPr>
          </a:p>
          <a:p>
            <a:pPr marL="0" indent="0">
              <a:buNone/>
            </a:pPr>
            <a:endParaRPr lang="en-US" dirty="0">
              <a:sym typeface="Wingdings" pitchFamily="2" charset="2"/>
            </a:endParaRPr>
          </a:p>
          <a:p>
            <a:pPr>
              <a:buFont typeface="Wingdings" pitchFamily="2" charset="2"/>
              <a:buChar char="à"/>
            </a:pPr>
            <a:r>
              <a:rPr lang="en-US" dirty="0">
                <a:solidFill>
                  <a:schemeClr val="accent6"/>
                </a:solidFill>
                <a:sym typeface="Wingdings" pitchFamily="2" charset="2"/>
              </a:rPr>
              <a:t>Need numerical methods to solve</a:t>
            </a:r>
            <a:r>
              <a:rPr lang="en-US" dirty="0">
                <a:solidFill>
                  <a:srgbClr val="FF0000"/>
                </a:solidFill>
                <a:sym typeface="Wingdings" pitchFamily="2" charset="2"/>
              </a:rPr>
              <a:t>*</a:t>
            </a:r>
          </a:p>
        </p:txBody>
      </p:sp>
      <p:sp>
        <p:nvSpPr>
          <p:cNvPr id="4" name="Slide Number Placeholder 3">
            <a:extLst>
              <a:ext uri="{FF2B5EF4-FFF2-40B4-BE49-F238E27FC236}">
                <a16:creationId xmlns:a16="http://schemas.microsoft.com/office/drawing/2014/main" id="{5D35B49E-B213-2240-8887-82A276762F72}"/>
              </a:ext>
            </a:extLst>
          </p:cNvPr>
          <p:cNvSpPr>
            <a:spLocks noGrp="1"/>
          </p:cNvSpPr>
          <p:nvPr>
            <p:ph type="sldNum" sz="quarter" idx="12"/>
          </p:nvPr>
        </p:nvSpPr>
        <p:spPr/>
        <p:txBody>
          <a:bodyPr/>
          <a:lstStyle/>
          <a:p>
            <a:fld id="{0D3EA2A3-9E4C-0E40-A1FD-275CDDA6F426}" type="slidenum">
              <a:rPr lang="en-US" smtClean="0"/>
              <a:t>17</a:t>
            </a:fld>
            <a:endParaRPr lang="en-US"/>
          </a:p>
        </p:txBody>
      </p:sp>
      <p:sp>
        <p:nvSpPr>
          <p:cNvPr id="6" name="TextBox 5">
            <a:extLst>
              <a:ext uri="{FF2B5EF4-FFF2-40B4-BE49-F238E27FC236}">
                <a16:creationId xmlns:a16="http://schemas.microsoft.com/office/drawing/2014/main" id="{186ECF79-2467-AF41-8DAC-F60179CA40C2}"/>
              </a:ext>
            </a:extLst>
          </p:cNvPr>
          <p:cNvSpPr txBox="1"/>
          <p:nvPr/>
        </p:nvSpPr>
        <p:spPr>
          <a:xfrm>
            <a:off x="1802624" y="4480980"/>
            <a:ext cx="8044665" cy="523220"/>
          </a:xfrm>
          <a:prstGeom prst="rect">
            <a:avLst/>
          </a:prstGeom>
          <a:noFill/>
        </p:spPr>
        <p:txBody>
          <a:bodyPr wrap="square" rtlCol="0">
            <a:spAutoFit/>
          </a:bodyPr>
          <a:lstStyle/>
          <a:p>
            <a:pPr algn="ctr"/>
            <a:r>
              <a:rPr lang="en-US" sz="2800" i="1" dirty="0">
                <a:latin typeface="Bell MT" panose="02020503060305020303" pitchFamily="18" charset="77"/>
              </a:rPr>
              <a:t>(1- 𝜌</a:t>
            </a:r>
            <a:r>
              <a:rPr lang="en-US" sz="2800" i="1" baseline="-25000" dirty="0">
                <a:latin typeface="Bell MT" panose="02020503060305020303" pitchFamily="18" charset="77"/>
              </a:rPr>
              <a:t>s </a:t>
            </a:r>
            <a:r>
              <a:rPr lang="en-US" sz="2800" i="1" dirty="0">
                <a:latin typeface="Bell MT" panose="02020503060305020303" pitchFamily="18" charset="77"/>
              </a:rPr>
              <a:t>)S</a:t>
            </a:r>
            <a:r>
              <a:rPr lang="en-US" sz="2800" i="1" baseline="30000" dirty="0">
                <a:latin typeface="Bell MT" panose="02020503060305020303" pitchFamily="18" charset="77"/>
              </a:rPr>
              <a:t>↓</a:t>
            </a:r>
            <a:r>
              <a:rPr lang="en-US" sz="2800" i="1" dirty="0">
                <a:latin typeface="Bell MT" panose="02020503060305020303" pitchFamily="18" charset="77"/>
              </a:rPr>
              <a:t> + 𝜀L</a:t>
            </a:r>
            <a:r>
              <a:rPr lang="en-US" sz="2800" i="1" baseline="30000" dirty="0">
                <a:latin typeface="Bell MT" panose="02020503060305020303" pitchFamily="18" charset="77"/>
              </a:rPr>
              <a:t>↓</a:t>
            </a:r>
            <a:r>
              <a:rPr lang="en-US" sz="2800" i="1" dirty="0">
                <a:latin typeface="Bell MT" panose="02020503060305020303" pitchFamily="18" charset="77"/>
              </a:rPr>
              <a:t>  =  𝜀𝜎T</a:t>
            </a:r>
            <a:r>
              <a:rPr lang="en-US" sz="2800" i="1" baseline="-25000" dirty="0">
                <a:latin typeface="Bell MT" panose="02020503060305020303" pitchFamily="18" charset="77"/>
              </a:rPr>
              <a:t>s</a:t>
            </a:r>
            <a:r>
              <a:rPr lang="en-US" sz="2800" i="1" baseline="30000" dirty="0">
                <a:latin typeface="Bell MT" panose="02020503060305020303" pitchFamily="18" charset="77"/>
              </a:rPr>
              <a:t>4</a:t>
            </a:r>
            <a:r>
              <a:rPr lang="en-US" sz="2800" i="1" dirty="0">
                <a:latin typeface="Bell MT" panose="02020503060305020303" pitchFamily="18" charset="77"/>
              </a:rPr>
              <a:t> + H(T</a:t>
            </a:r>
            <a:r>
              <a:rPr lang="en-US" sz="2800" i="1" baseline="-25000" dirty="0">
                <a:latin typeface="Bell MT" panose="02020503060305020303" pitchFamily="18" charset="77"/>
              </a:rPr>
              <a:t>s</a:t>
            </a:r>
            <a:r>
              <a:rPr lang="en-US" sz="2800" i="1" dirty="0">
                <a:latin typeface="Bell MT" panose="02020503060305020303" pitchFamily="18" charset="77"/>
              </a:rPr>
              <a:t>) + E(T</a:t>
            </a:r>
            <a:r>
              <a:rPr lang="en-US" sz="2800" i="1" baseline="-25000" dirty="0">
                <a:latin typeface="Bell MT" panose="02020503060305020303" pitchFamily="18" charset="77"/>
              </a:rPr>
              <a:t>s</a:t>
            </a:r>
            <a:r>
              <a:rPr lang="en-US" sz="2800" i="1" dirty="0">
                <a:latin typeface="Bell MT" panose="02020503060305020303" pitchFamily="18" charset="77"/>
              </a:rPr>
              <a:t>) + G(T</a:t>
            </a:r>
            <a:r>
              <a:rPr lang="en-US" sz="2800" i="1" baseline="-25000" dirty="0">
                <a:latin typeface="Bell MT" panose="02020503060305020303" pitchFamily="18" charset="77"/>
              </a:rPr>
              <a:t>s</a:t>
            </a:r>
            <a:r>
              <a:rPr lang="en-US" sz="2800" i="1" dirty="0">
                <a:latin typeface="Bell MT" panose="02020503060305020303" pitchFamily="18" charset="77"/>
              </a:rPr>
              <a:t>) </a:t>
            </a:r>
          </a:p>
        </p:txBody>
      </p:sp>
    </p:spTree>
    <p:extLst>
      <p:ext uri="{BB962C8B-B14F-4D97-AF65-F5344CB8AC3E}">
        <p14:creationId xmlns:p14="http://schemas.microsoft.com/office/powerpoint/2010/main" val="13447854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CFF07-787F-2640-B7BD-73106F10D0FC}"/>
              </a:ext>
            </a:extLst>
          </p:cNvPr>
          <p:cNvSpPr>
            <a:spLocks noGrp="1"/>
          </p:cNvSpPr>
          <p:nvPr>
            <p:ph type="title"/>
          </p:nvPr>
        </p:nvSpPr>
        <p:spPr/>
        <p:txBody>
          <a:bodyPr/>
          <a:lstStyle/>
          <a:p>
            <a:r>
              <a:rPr lang="en-US" dirty="0"/>
              <a:t>Additional modeling issue</a:t>
            </a:r>
          </a:p>
        </p:txBody>
      </p:sp>
      <p:sp>
        <p:nvSpPr>
          <p:cNvPr id="3" name="Content Placeholder 2">
            <a:extLst>
              <a:ext uri="{FF2B5EF4-FFF2-40B4-BE49-F238E27FC236}">
                <a16:creationId xmlns:a16="http://schemas.microsoft.com/office/drawing/2014/main" id="{04170A04-8548-9948-B129-E94018D15989}"/>
              </a:ext>
            </a:extLst>
          </p:cNvPr>
          <p:cNvSpPr>
            <a:spLocks noGrp="1"/>
          </p:cNvSpPr>
          <p:nvPr>
            <p:ph idx="1"/>
          </p:nvPr>
        </p:nvSpPr>
        <p:spPr/>
        <p:txBody>
          <a:bodyPr/>
          <a:lstStyle/>
          <a:p>
            <a:r>
              <a:rPr lang="en-US" i="1" dirty="0" err="1"/>
              <a:t>T</a:t>
            </a:r>
            <a:r>
              <a:rPr lang="en-US" i="1" baseline="-25000" dirty="0" err="1"/>
              <a:t>ref</a:t>
            </a:r>
            <a:r>
              <a:rPr lang="en-US" dirty="0"/>
              <a:t> and </a:t>
            </a:r>
            <a:r>
              <a:rPr lang="en-US" i="1" dirty="0" err="1"/>
              <a:t>q</a:t>
            </a:r>
            <a:r>
              <a:rPr lang="en-US" i="1" baseline="-25000" dirty="0" err="1"/>
              <a:t>ref</a:t>
            </a:r>
            <a:r>
              <a:rPr lang="en-US" i="1" dirty="0"/>
              <a:t> </a:t>
            </a:r>
            <a:r>
              <a:rPr lang="en-US" dirty="0">
                <a:sym typeface="Wingdings" pitchFamily="2" charset="2"/>
              </a:rPr>
              <a:t> climate forcing inputs in static mode </a:t>
            </a:r>
          </a:p>
          <a:p>
            <a:endParaRPr lang="en-US" dirty="0">
              <a:sym typeface="Wingdings" pitchFamily="2" charset="2"/>
            </a:endParaRPr>
          </a:p>
          <a:p>
            <a:r>
              <a:rPr lang="en-US" dirty="0">
                <a:sym typeface="Wingdings" pitchFamily="2" charset="2"/>
              </a:rPr>
              <a:t>BUT in coupled ESM mode  need to solve for atmospheric circulation as well</a:t>
            </a:r>
            <a:endParaRPr lang="en-US" dirty="0"/>
          </a:p>
        </p:txBody>
      </p:sp>
      <p:sp>
        <p:nvSpPr>
          <p:cNvPr id="4" name="Slide Number Placeholder 3">
            <a:extLst>
              <a:ext uri="{FF2B5EF4-FFF2-40B4-BE49-F238E27FC236}">
                <a16:creationId xmlns:a16="http://schemas.microsoft.com/office/drawing/2014/main" id="{73419C09-4E71-0A4B-A2A0-49F19EB10774}"/>
              </a:ext>
            </a:extLst>
          </p:cNvPr>
          <p:cNvSpPr>
            <a:spLocks noGrp="1"/>
          </p:cNvSpPr>
          <p:nvPr>
            <p:ph type="sldNum" sz="quarter" idx="12"/>
          </p:nvPr>
        </p:nvSpPr>
        <p:spPr/>
        <p:txBody>
          <a:bodyPr/>
          <a:lstStyle/>
          <a:p>
            <a:fld id="{0D3EA2A3-9E4C-0E40-A1FD-275CDDA6F426}" type="slidenum">
              <a:rPr lang="en-US" smtClean="0"/>
              <a:t>18</a:t>
            </a:fld>
            <a:endParaRPr lang="en-US"/>
          </a:p>
        </p:txBody>
      </p:sp>
    </p:spTree>
    <p:extLst>
      <p:ext uri="{BB962C8B-B14F-4D97-AF65-F5344CB8AC3E}">
        <p14:creationId xmlns:p14="http://schemas.microsoft.com/office/powerpoint/2010/main" val="19684605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12649-035A-334C-B147-4E66AA697A93}"/>
              </a:ext>
            </a:extLst>
          </p:cNvPr>
          <p:cNvSpPr>
            <a:spLocks noGrp="1"/>
          </p:cNvSpPr>
          <p:nvPr>
            <p:ph type="title"/>
          </p:nvPr>
        </p:nvSpPr>
        <p:spPr/>
        <p:txBody>
          <a:bodyPr>
            <a:normAutofit/>
          </a:bodyPr>
          <a:lstStyle/>
          <a:p>
            <a:r>
              <a:rPr lang="en-US" sz="4000" dirty="0"/>
              <a:t>Recap: Factors modulating surface energy fluxes </a:t>
            </a:r>
          </a:p>
        </p:txBody>
      </p:sp>
      <p:sp>
        <p:nvSpPr>
          <p:cNvPr id="3" name="Content Placeholder 2">
            <a:extLst>
              <a:ext uri="{FF2B5EF4-FFF2-40B4-BE49-F238E27FC236}">
                <a16:creationId xmlns:a16="http://schemas.microsoft.com/office/drawing/2014/main" id="{3DB8BA8E-7186-0849-9721-C664C344AEBD}"/>
              </a:ext>
            </a:extLst>
          </p:cNvPr>
          <p:cNvSpPr>
            <a:spLocks noGrp="1"/>
          </p:cNvSpPr>
          <p:nvPr>
            <p:ph idx="1"/>
          </p:nvPr>
        </p:nvSpPr>
        <p:spPr/>
        <p:txBody>
          <a:bodyPr>
            <a:normAutofit lnSpcReduction="10000"/>
          </a:bodyPr>
          <a:lstStyle/>
          <a:p>
            <a:r>
              <a:rPr lang="en-US" dirty="0">
                <a:solidFill>
                  <a:schemeClr val="accent1"/>
                </a:solidFill>
              </a:rPr>
              <a:t>Changes in air temperature, humidity and net radiation</a:t>
            </a:r>
          </a:p>
          <a:p>
            <a:r>
              <a:rPr lang="en-US" dirty="0">
                <a:solidFill>
                  <a:schemeClr val="accent1"/>
                </a:solidFill>
              </a:rPr>
              <a:t>Changes in precipitation (moisture availability)</a:t>
            </a:r>
          </a:p>
          <a:p>
            <a:pPr marL="0" indent="0">
              <a:buNone/>
            </a:pPr>
            <a:r>
              <a:rPr lang="en-US" dirty="0">
                <a:solidFill>
                  <a:schemeClr val="accent4">
                    <a:lumMod val="50000"/>
                  </a:schemeClr>
                </a:solidFill>
              </a:rPr>
              <a:t>AND vegetation/surface properties</a:t>
            </a:r>
          </a:p>
          <a:p>
            <a:r>
              <a:rPr lang="en-US" dirty="0">
                <a:solidFill>
                  <a:schemeClr val="accent4">
                    <a:lumMod val="50000"/>
                  </a:schemeClr>
                </a:solidFill>
              </a:rPr>
              <a:t>Surface roughness</a:t>
            </a:r>
          </a:p>
          <a:p>
            <a:r>
              <a:rPr lang="en-US" dirty="0">
                <a:solidFill>
                  <a:schemeClr val="accent4">
                    <a:lumMod val="50000"/>
                  </a:schemeClr>
                </a:solidFill>
              </a:rPr>
              <a:t>Wind speed</a:t>
            </a:r>
          </a:p>
          <a:p>
            <a:r>
              <a:rPr lang="en-US" dirty="0">
                <a:solidFill>
                  <a:schemeClr val="accent4">
                    <a:lumMod val="50000"/>
                  </a:schemeClr>
                </a:solidFill>
              </a:rPr>
              <a:t>Vegetation type</a:t>
            </a:r>
          </a:p>
          <a:p>
            <a:r>
              <a:rPr lang="en-US" dirty="0">
                <a:solidFill>
                  <a:schemeClr val="accent4">
                    <a:lumMod val="50000"/>
                  </a:schemeClr>
                </a:solidFill>
              </a:rPr>
              <a:t>Leaf area index</a:t>
            </a:r>
          </a:p>
          <a:p>
            <a:r>
              <a:rPr lang="en-US" dirty="0">
                <a:solidFill>
                  <a:schemeClr val="accent4">
                    <a:lumMod val="50000"/>
                  </a:schemeClr>
                </a:solidFill>
              </a:rPr>
              <a:t>Soil moisture</a:t>
            </a:r>
          </a:p>
          <a:p>
            <a:pPr marL="0" indent="0">
              <a:buNone/>
            </a:pPr>
            <a:r>
              <a:rPr lang="en-US" dirty="0">
                <a:solidFill>
                  <a:schemeClr val="accent4">
                    <a:lumMod val="50000"/>
                  </a:schemeClr>
                </a:solidFill>
                <a:sym typeface="Wingdings" pitchFamily="2" charset="2"/>
              </a:rPr>
              <a:t> </a:t>
            </a:r>
            <a:r>
              <a:rPr lang="en-US" i="1" dirty="0">
                <a:solidFill>
                  <a:schemeClr val="accent4">
                    <a:lumMod val="50000"/>
                  </a:schemeClr>
                </a:solidFill>
                <a:sym typeface="Wingdings" pitchFamily="2" charset="2"/>
              </a:rPr>
              <a:t>Through impact on conductance…</a:t>
            </a:r>
            <a:endParaRPr lang="en-US" dirty="0">
              <a:solidFill>
                <a:schemeClr val="accent4">
                  <a:lumMod val="50000"/>
                </a:schemeClr>
              </a:solidFill>
            </a:endParaRPr>
          </a:p>
          <a:p>
            <a:endParaRPr lang="en-US" dirty="0"/>
          </a:p>
        </p:txBody>
      </p:sp>
      <p:sp>
        <p:nvSpPr>
          <p:cNvPr id="4" name="Slide Number Placeholder 3">
            <a:extLst>
              <a:ext uri="{FF2B5EF4-FFF2-40B4-BE49-F238E27FC236}">
                <a16:creationId xmlns:a16="http://schemas.microsoft.com/office/drawing/2014/main" id="{0083E131-1FFF-D443-BF49-689623D87C73}"/>
              </a:ext>
            </a:extLst>
          </p:cNvPr>
          <p:cNvSpPr>
            <a:spLocks noGrp="1"/>
          </p:cNvSpPr>
          <p:nvPr>
            <p:ph type="sldNum" sz="quarter" idx="12"/>
          </p:nvPr>
        </p:nvSpPr>
        <p:spPr/>
        <p:txBody>
          <a:bodyPr/>
          <a:lstStyle/>
          <a:p>
            <a:fld id="{0D3EA2A3-9E4C-0E40-A1FD-275CDDA6F426}" type="slidenum">
              <a:rPr lang="en-US" smtClean="0"/>
              <a:t>19</a:t>
            </a:fld>
            <a:endParaRPr lang="en-US"/>
          </a:p>
        </p:txBody>
      </p:sp>
    </p:spTree>
    <p:extLst>
      <p:ext uri="{BB962C8B-B14F-4D97-AF65-F5344CB8AC3E}">
        <p14:creationId xmlns:p14="http://schemas.microsoft.com/office/powerpoint/2010/main" val="2628367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FA835-A358-894A-9B6A-2338B2FDF1EE}"/>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7D127D27-540F-4345-AE4C-F8B17402CE87}"/>
              </a:ext>
            </a:extLst>
          </p:cNvPr>
          <p:cNvSpPr>
            <a:spLocks noGrp="1"/>
          </p:cNvSpPr>
          <p:nvPr>
            <p:ph idx="1"/>
          </p:nvPr>
        </p:nvSpPr>
        <p:spPr>
          <a:xfrm>
            <a:off x="838200" y="1460500"/>
            <a:ext cx="10515600" cy="4895850"/>
          </a:xfrm>
        </p:spPr>
        <p:txBody>
          <a:bodyPr>
            <a:normAutofit fontScale="70000" lnSpcReduction="20000"/>
          </a:bodyPr>
          <a:lstStyle/>
          <a:p>
            <a:r>
              <a:rPr lang="en-US" dirty="0"/>
              <a:t>Focus on Ch 7 of </a:t>
            </a:r>
            <a:r>
              <a:rPr lang="en-US" dirty="0" err="1"/>
              <a:t>Bonan</a:t>
            </a:r>
            <a:r>
              <a:rPr lang="en-US" dirty="0"/>
              <a:t> textbook</a:t>
            </a:r>
          </a:p>
          <a:p>
            <a:r>
              <a:rPr lang="en-US" dirty="0"/>
              <a:t>Planetary energy budget overview</a:t>
            </a:r>
          </a:p>
          <a:p>
            <a:pPr lvl="1"/>
            <a:r>
              <a:rPr lang="en-US" dirty="0"/>
              <a:t>Role of GHGs in warming planet</a:t>
            </a:r>
          </a:p>
          <a:p>
            <a:r>
              <a:rPr lang="en-US" dirty="0"/>
              <a:t>Surface energy budget overview</a:t>
            </a:r>
          </a:p>
          <a:p>
            <a:r>
              <a:rPr lang="en-US" dirty="0"/>
              <a:t>Component fluxes:</a:t>
            </a:r>
          </a:p>
          <a:p>
            <a:pPr lvl="1"/>
            <a:r>
              <a:rPr lang="en-US" dirty="0"/>
              <a:t>Net radiation </a:t>
            </a:r>
            <a:r>
              <a:rPr lang="en-US" dirty="0">
                <a:sym typeface="Wingdings" pitchFamily="2" charset="2"/>
              </a:rPr>
              <a:t> role of albedo</a:t>
            </a:r>
            <a:endParaRPr lang="en-US" dirty="0"/>
          </a:p>
          <a:p>
            <a:pPr lvl="1"/>
            <a:r>
              <a:rPr lang="en-US" dirty="0"/>
              <a:t>Sensible heat flux</a:t>
            </a:r>
          </a:p>
          <a:p>
            <a:pPr lvl="1"/>
            <a:r>
              <a:rPr lang="en-US" dirty="0"/>
              <a:t>Latent heat flux</a:t>
            </a:r>
          </a:p>
          <a:p>
            <a:pPr lvl="1"/>
            <a:r>
              <a:rPr lang="en-US" dirty="0"/>
              <a:t>Soil heat flux</a:t>
            </a:r>
          </a:p>
          <a:p>
            <a:pPr lvl="1"/>
            <a:r>
              <a:rPr lang="en-US" dirty="0"/>
              <a:t>Canopy storage</a:t>
            </a:r>
          </a:p>
          <a:p>
            <a:r>
              <a:rPr lang="en-US" dirty="0"/>
              <a:t>Factors that modulate energy fluxes (surface temp, soil moisture, conductance/roughness/wind)</a:t>
            </a:r>
          </a:p>
          <a:p>
            <a:r>
              <a:rPr lang="en-US" dirty="0"/>
              <a:t>Temporal and spatial variation </a:t>
            </a:r>
          </a:p>
          <a:p>
            <a:r>
              <a:rPr lang="en-US" dirty="0"/>
              <a:t>Generalization from bulk surface to canopy</a:t>
            </a:r>
          </a:p>
          <a:p>
            <a:r>
              <a:rPr lang="en-US" dirty="0"/>
              <a:t>How we model the component energy fluxes</a:t>
            </a:r>
          </a:p>
          <a:p>
            <a:r>
              <a:rPr lang="en-US" dirty="0"/>
              <a:t>Model evaluation</a:t>
            </a:r>
          </a:p>
          <a:p>
            <a:pPr lvl="1"/>
            <a:r>
              <a:rPr lang="en-US" dirty="0"/>
              <a:t>Issues with eddy </a:t>
            </a:r>
            <a:r>
              <a:rPr lang="en-US" dirty="0" err="1"/>
              <a:t>covar</a:t>
            </a:r>
            <a:r>
              <a:rPr lang="en-US" dirty="0"/>
              <a:t> data (and satellite data)</a:t>
            </a:r>
          </a:p>
          <a:p>
            <a:endParaRPr lang="en-US" dirty="0"/>
          </a:p>
          <a:p>
            <a:endParaRPr lang="en-US" dirty="0"/>
          </a:p>
        </p:txBody>
      </p:sp>
      <p:sp>
        <p:nvSpPr>
          <p:cNvPr id="4" name="Slide Number Placeholder 3">
            <a:extLst>
              <a:ext uri="{FF2B5EF4-FFF2-40B4-BE49-F238E27FC236}">
                <a16:creationId xmlns:a16="http://schemas.microsoft.com/office/drawing/2014/main" id="{98253EDF-C240-8443-A0B8-220DBE126C13}"/>
              </a:ext>
            </a:extLst>
          </p:cNvPr>
          <p:cNvSpPr>
            <a:spLocks noGrp="1"/>
          </p:cNvSpPr>
          <p:nvPr>
            <p:ph type="sldNum" sz="quarter" idx="12"/>
          </p:nvPr>
        </p:nvSpPr>
        <p:spPr/>
        <p:txBody>
          <a:bodyPr/>
          <a:lstStyle/>
          <a:p>
            <a:fld id="{0D3EA2A3-9E4C-0E40-A1FD-275CDDA6F426}" type="slidenum">
              <a:rPr lang="en-US" smtClean="0"/>
              <a:t>2</a:t>
            </a:fld>
            <a:endParaRPr lang="en-US"/>
          </a:p>
        </p:txBody>
      </p:sp>
      <p:sp>
        <p:nvSpPr>
          <p:cNvPr id="5" name="TextBox 4">
            <a:extLst>
              <a:ext uri="{FF2B5EF4-FFF2-40B4-BE49-F238E27FC236}">
                <a16:creationId xmlns:a16="http://schemas.microsoft.com/office/drawing/2014/main" id="{D37CF886-9795-9740-9EE7-ACF50985CC08}"/>
              </a:ext>
            </a:extLst>
          </p:cNvPr>
          <p:cNvSpPr txBox="1"/>
          <p:nvPr/>
        </p:nvSpPr>
        <p:spPr>
          <a:xfrm>
            <a:off x="7438767" y="5798145"/>
            <a:ext cx="4188941" cy="923330"/>
          </a:xfrm>
          <a:prstGeom prst="rect">
            <a:avLst/>
          </a:prstGeom>
          <a:noFill/>
        </p:spPr>
        <p:txBody>
          <a:bodyPr wrap="square" rtlCol="0">
            <a:spAutoFit/>
          </a:bodyPr>
          <a:lstStyle/>
          <a:p>
            <a:r>
              <a:rPr lang="en-US" dirty="0">
                <a:solidFill>
                  <a:srgbClr val="FF0000"/>
                </a:solidFill>
              </a:rPr>
              <a:t>*</a:t>
            </a:r>
            <a:r>
              <a:rPr lang="en-US" dirty="0"/>
              <a:t> </a:t>
            </a:r>
            <a:r>
              <a:rPr lang="en-US" i="1" dirty="0">
                <a:solidFill>
                  <a:schemeClr val="tx1">
                    <a:lumMod val="65000"/>
                    <a:lumOff val="35000"/>
                  </a:schemeClr>
                </a:solidFill>
              </a:rPr>
              <a:t>Denotes aspects you can focus on in more depth in class project (e.g. examining how processes differ across models)</a:t>
            </a:r>
          </a:p>
        </p:txBody>
      </p:sp>
    </p:spTree>
    <p:extLst>
      <p:ext uri="{BB962C8B-B14F-4D97-AF65-F5344CB8AC3E}">
        <p14:creationId xmlns:p14="http://schemas.microsoft.com/office/powerpoint/2010/main" val="2257606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8027E-0C9D-0142-ABF1-6DDEADABE9B4}"/>
              </a:ext>
            </a:extLst>
          </p:cNvPr>
          <p:cNvSpPr>
            <a:spLocks noGrp="1"/>
          </p:cNvSpPr>
          <p:nvPr>
            <p:ph type="title"/>
          </p:nvPr>
        </p:nvSpPr>
        <p:spPr/>
        <p:txBody>
          <a:bodyPr/>
          <a:lstStyle/>
          <a:p>
            <a:r>
              <a:rPr lang="en-US" dirty="0"/>
              <a:t>Bowen ratio </a:t>
            </a:r>
          </a:p>
        </p:txBody>
      </p:sp>
      <p:sp>
        <p:nvSpPr>
          <p:cNvPr id="3" name="Content Placeholder 2">
            <a:extLst>
              <a:ext uri="{FF2B5EF4-FFF2-40B4-BE49-F238E27FC236}">
                <a16:creationId xmlns:a16="http://schemas.microsoft.com/office/drawing/2014/main" id="{0DD4C9D8-63F9-DA41-AF92-CF8AED816009}"/>
              </a:ext>
            </a:extLst>
          </p:cNvPr>
          <p:cNvSpPr>
            <a:spLocks noGrp="1"/>
          </p:cNvSpPr>
          <p:nvPr>
            <p:ph idx="1"/>
          </p:nvPr>
        </p:nvSpPr>
        <p:spPr>
          <a:xfrm>
            <a:off x="838200" y="1840616"/>
            <a:ext cx="10515600" cy="4351338"/>
          </a:xfrm>
        </p:spPr>
        <p:txBody>
          <a:bodyPr/>
          <a:lstStyle/>
          <a:p>
            <a:r>
              <a:rPr lang="en-US" sz="4000" dirty="0">
                <a:latin typeface="Bell MT" panose="02020503060305020303" pitchFamily="18" charset="77"/>
              </a:rPr>
              <a:t>B = </a:t>
            </a:r>
            <a:r>
              <a:rPr lang="en-US" sz="4000" i="1" dirty="0">
                <a:latin typeface="Bell MT" panose="02020503060305020303" pitchFamily="18" charset="77"/>
              </a:rPr>
              <a:t>H</a:t>
            </a:r>
            <a:r>
              <a:rPr lang="en-US" sz="4000" dirty="0">
                <a:latin typeface="Bell MT" panose="02020503060305020303" pitchFamily="18" charset="77"/>
              </a:rPr>
              <a:t> / </a:t>
            </a:r>
            <a:r>
              <a:rPr lang="en-US" sz="4000" i="1" dirty="0">
                <a:latin typeface="Bell MT" panose="02020503060305020303" pitchFamily="18" charset="77"/>
              </a:rPr>
              <a:t>E</a:t>
            </a:r>
          </a:p>
          <a:p>
            <a:endParaRPr lang="en-US" dirty="0"/>
          </a:p>
          <a:p>
            <a:r>
              <a:rPr lang="en-US" dirty="0"/>
              <a:t>Often cited metric of surface energy balance </a:t>
            </a:r>
            <a:r>
              <a:rPr lang="en-US" dirty="0">
                <a:sym typeface="Wingdings" pitchFamily="2" charset="2"/>
              </a:rPr>
              <a:t> MIPs</a:t>
            </a:r>
            <a:endParaRPr lang="en-US" dirty="0"/>
          </a:p>
        </p:txBody>
      </p:sp>
      <p:sp>
        <p:nvSpPr>
          <p:cNvPr id="4" name="Slide Number Placeholder 3">
            <a:extLst>
              <a:ext uri="{FF2B5EF4-FFF2-40B4-BE49-F238E27FC236}">
                <a16:creationId xmlns:a16="http://schemas.microsoft.com/office/drawing/2014/main" id="{39AB1B7C-1BD3-9046-8B52-F5B6FFFE93CD}"/>
              </a:ext>
            </a:extLst>
          </p:cNvPr>
          <p:cNvSpPr>
            <a:spLocks noGrp="1"/>
          </p:cNvSpPr>
          <p:nvPr>
            <p:ph type="sldNum" sz="quarter" idx="12"/>
          </p:nvPr>
        </p:nvSpPr>
        <p:spPr/>
        <p:txBody>
          <a:bodyPr/>
          <a:lstStyle/>
          <a:p>
            <a:fld id="{0D3EA2A3-9E4C-0E40-A1FD-275CDDA6F426}" type="slidenum">
              <a:rPr lang="en-US" smtClean="0"/>
              <a:t>20</a:t>
            </a:fld>
            <a:endParaRPr lang="en-US"/>
          </a:p>
        </p:txBody>
      </p:sp>
    </p:spTree>
    <p:extLst>
      <p:ext uri="{BB962C8B-B14F-4D97-AF65-F5344CB8AC3E}">
        <p14:creationId xmlns:p14="http://schemas.microsoft.com/office/powerpoint/2010/main" val="41298912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D3954-2C04-A741-A317-094046FEECA5}"/>
              </a:ext>
            </a:extLst>
          </p:cNvPr>
          <p:cNvSpPr>
            <a:spLocks noGrp="1"/>
          </p:cNvSpPr>
          <p:nvPr>
            <p:ph type="title"/>
          </p:nvPr>
        </p:nvSpPr>
        <p:spPr/>
        <p:txBody>
          <a:bodyPr/>
          <a:lstStyle/>
          <a:p>
            <a:r>
              <a:rPr lang="en-US" dirty="0"/>
              <a:t>Geographic variation of surface energy fluxes</a:t>
            </a:r>
          </a:p>
        </p:txBody>
      </p:sp>
      <p:pic>
        <p:nvPicPr>
          <p:cNvPr id="6" name="Content Placeholder 5">
            <a:extLst>
              <a:ext uri="{FF2B5EF4-FFF2-40B4-BE49-F238E27FC236}">
                <a16:creationId xmlns:a16="http://schemas.microsoft.com/office/drawing/2014/main" id="{2A6D740F-6415-AF47-A7FB-A4E7684B41C3}"/>
              </a:ext>
            </a:extLst>
          </p:cNvPr>
          <p:cNvPicPr>
            <a:picLocks noGrp="1" noChangeAspect="1"/>
          </p:cNvPicPr>
          <p:nvPr>
            <p:ph idx="1"/>
          </p:nvPr>
        </p:nvPicPr>
        <p:blipFill>
          <a:blip r:embed="rId3">
            <a:alphaModFix amt="50000"/>
          </a:blip>
          <a:stretch>
            <a:fillRect/>
          </a:stretch>
        </p:blipFill>
        <p:spPr>
          <a:xfrm>
            <a:off x="1217534" y="1737518"/>
            <a:ext cx="9629993" cy="4333497"/>
          </a:xfrm>
        </p:spPr>
      </p:pic>
      <p:sp>
        <p:nvSpPr>
          <p:cNvPr id="4" name="Slide Number Placeholder 3">
            <a:extLst>
              <a:ext uri="{FF2B5EF4-FFF2-40B4-BE49-F238E27FC236}">
                <a16:creationId xmlns:a16="http://schemas.microsoft.com/office/drawing/2014/main" id="{E1802099-B490-5641-907F-D6DF455334EB}"/>
              </a:ext>
            </a:extLst>
          </p:cNvPr>
          <p:cNvSpPr>
            <a:spLocks noGrp="1"/>
          </p:cNvSpPr>
          <p:nvPr>
            <p:ph type="sldNum" sz="quarter" idx="12"/>
          </p:nvPr>
        </p:nvSpPr>
        <p:spPr/>
        <p:txBody>
          <a:bodyPr/>
          <a:lstStyle/>
          <a:p>
            <a:fld id="{0D3EA2A3-9E4C-0E40-A1FD-275CDDA6F426}" type="slidenum">
              <a:rPr lang="en-US" smtClean="0"/>
              <a:t>21</a:t>
            </a:fld>
            <a:endParaRPr lang="en-US"/>
          </a:p>
        </p:txBody>
      </p:sp>
      <p:cxnSp>
        <p:nvCxnSpPr>
          <p:cNvPr id="8" name="Straight Arrow Connector 7">
            <a:extLst>
              <a:ext uri="{FF2B5EF4-FFF2-40B4-BE49-F238E27FC236}">
                <a16:creationId xmlns:a16="http://schemas.microsoft.com/office/drawing/2014/main" id="{F999529B-3E8D-3245-84C3-512E313FF30F}"/>
              </a:ext>
            </a:extLst>
          </p:cNvPr>
          <p:cNvCxnSpPr/>
          <p:nvPr/>
        </p:nvCxnSpPr>
        <p:spPr>
          <a:xfrm flipV="1">
            <a:off x="6205928" y="2102643"/>
            <a:ext cx="0" cy="204963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58C917F-9270-2A40-A943-1010BB57D990}"/>
              </a:ext>
            </a:extLst>
          </p:cNvPr>
          <p:cNvSpPr txBox="1"/>
          <p:nvPr/>
        </p:nvSpPr>
        <p:spPr>
          <a:xfrm>
            <a:off x="6624402" y="2338465"/>
            <a:ext cx="4350061" cy="954107"/>
          </a:xfrm>
          <a:prstGeom prst="rect">
            <a:avLst/>
          </a:prstGeom>
          <a:noFill/>
        </p:spPr>
        <p:txBody>
          <a:bodyPr wrap="square" rtlCol="0">
            <a:spAutoFit/>
          </a:bodyPr>
          <a:lstStyle/>
          <a:p>
            <a:r>
              <a:rPr lang="en-US" sz="2800" b="1" dirty="0">
                <a:solidFill>
                  <a:srgbClr val="FF0000"/>
                </a:solidFill>
              </a:rPr>
              <a:t>Annual ET decreases from equator towards poles</a:t>
            </a:r>
          </a:p>
        </p:txBody>
      </p:sp>
      <p:sp>
        <p:nvSpPr>
          <p:cNvPr id="10" name="TextBox 9">
            <a:extLst>
              <a:ext uri="{FF2B5EF4-FFF2-40B4-BE49-F238E27FC236}">
                <a16:creationId xmlns:a16="http://schemas.microsoft.com/office/drawing/2014/main" id="{A290E4E8-03EC-0F4D-B196-684F3B4DA882}"/>
              </a:ext>
            </a:extLst>
          </p:cNvPr>
          <p:cNvSpPr txBox="1"/>
          <p:nvPr/>
        </p:nvSpPr>
        <p:spPr>
          <a:xfrm>
            <a:off x="269823" y="4549676"/>
            <a:ext cx="2803161" cy="2308324"/>
          </a:xfrm>
          <a:prstGeom prst="rect">
            <a:avLst/>
          </a:prstGeom>
          <a:noFill/>
        </p:spPr>
        <p:txBody>
          <a:bodyPr wrap="square" rtlCol="0">
            <a:spAutoFit/>
          </a:bodyPr>
          <a:lstStyle/>
          <a:p>
            <a:r>
              <a:rPr lang="en-US" dirty="0"/>
              <a:t>Bowen ratios:</a:t>
            </a:r>
          </a:p>
          <a:p>
            <a:pPr marL="285750" indent="-285750">
              <a:buFont typeface="Arial" panose="020B0604020202020204" pitchFamily="34" charset="0"/>
              <a:buChar char="•"/>
            </a:pPr>
            <a:r>
              <a:rPr lang="en-US" dirty="0"/>
              <a:t>Tropics: 0.1-0.3</a:t>
            </a:r>
          </a:p>
          <a:p>
            <a:pPr marL="285750" indent="-285750">
              <a:buFont typeface="Arial" panose="020B0604020202020204" pitchFamily="34" charset="0"/>
              <a:buChar char="•"/>
            </a:pPr>
            <a:r>
              <a:rPr lang="en-US" dirty="0"/>
              <a:t>Temperate forests and grasslands: 0.4-0.8</a:t>
            </a:r>
          </a:p>
          <a:p>
            <a:pPr marL="285750" indent="-285750">
              <a:buFont typeface="Arial" panose="020B0604020202020204" pitchFamily="34" charset="0"/>
              <a:buChar char="•"/>
            </a:pPr>
            <a:r>
              <a:rPr lang="en-US" dirty="0"/>
              <a:t>Semi-arid regions: 2 - 6</a:t>
            </a:r>
          </a:p>
          <a:p>
            <a:pPr marL="285750" indent="-285750">
              <a:buFont typeface="Arial" panose="020B0604020202020204" pitchFamily="34" charset="0"/>
              <a:buChar char="•"/>
            </a:pPr>
            <a:r>
              <a:rPr lang="en-US" dirty="0"/>
              <a:t>Deserts: &gt; 10</a:t>
            </a:r>
          </a:p>
          <a:p>
            <a:pPr marL="285750" indent="-28575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8784135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E2427-1F17-9E40-90D2-6C403545CC52}"/>
              </a:ext>
            </a:extLst>
          </p:cNvPr>
          <p:cNvSpPr>
            <a:spLocks noGrp="1"/>
          </p:cNvSpPr>
          <p:nvPr>
            <p:ph type="title"/>
          </p:nvPr>
        </p:nvSpPr>
        <p:spPr>
          <a:xfrm>
            <a:off x="313544" y="0"/>
            <a:ext cx="10515600" cy="1325563"/>
          </a:xfrm>
        </p:spPr>
        <p:txBody>
          <a:bodyPr/>
          <a:lstStyle/>
          <a:p>
            <a:r>
              <a:rPr lang="en-US" dirty="0"/>
              <a:t>Diurnal cycles</a:t>
            </a:r>
          </a:p>
        </p:txBody>
      </p:sp>
      <p:sp>
        <p:nvSpPr>
          <p:cNvPr id="4" name="Slide Number Placeholder 3">
            <a:extLst>
              <a:ext uri="{FF2B5EF4-FFF2-40B4-BE49-F238E27FC236}">
                <a16:creationId xmlns:a16="http://schemas.microsoft.com/office/drawing/2014/main" id="{E66CE4F5-23A9-4343-8A08-1ABF17E0864B}"/>
              </a:ext>
            </a:extLst>
          </p:cNvPr>
          <p:cNvSpPr>
            <a:spLocks noGrp="1"/>
          </p:cNvSpPr>
          <p:nvPr>
            <p:ph type="sldNum" sz="quarter" idx="12"/>
          </p:nvPr>
        </p:nvSpPr>
        <p:spPr/>
        <p:txBody>
          <a:bodyPr/>
          <a:lstStyle/>
          <a:p>
            <a:fld id="{0D3EA2A3-9E4C-0E40-A1FD-275CDDA6F426}" type="slidenum">
              <a:rPr lang="en-US" smtClean="0"/>
              <a:t>22</a:t>
            </a:fld>
            <a:endParaRPr lang="en-US"/>
          </a:p>
        </p:txBody>
      </p:sp>
      <p:sp>
        <p:nvSpPr>
          <p:cNvPr id="5" name="TextBox 4">
            <a:extLst>
              <a:ext uri="{FF2B5EF4-FFF2-40B4-BE49-F238E27FC236}">
                <a16:creationId xmlns:a16="http://schemas.microsoft.com/office/drawing/2014/main" id="{F0CDE960-B744-1E48-87D3-70F6B964A922}"/>
              </a:ext>
            </a:extLst>
          </p:cNvPr>
          <p:cNvSpPr txBox="1"/>
          <p:nvPr/>
        </p:nvSpPr>
        <p:spPr>
          <a:xfrm>
            <a:off x="224852" y="6362805"/>
            <a:ext cx="2653259" cy="369332"/>
          </a:xfrm>
          <a:prstGeom prst="rect">
            <a:avLst/>
          </a:prstGeom>
          <a:noFill/>
        </p:spPr>
        <p:txBody>
          <a:bodyPr wrap="square" rtlCol="0">
            <a:spAutoFit/>
          </a:bodyPr>
          <a:lstStyle/>
          <a:p>
            <a:r>
              <a:rPr lang="en-US" i="1" dirty="0" err="1"/>
              <a:t>Bonan</a:t>
            </a:r>
            <a:r>
              <a:rPr lang="en-US" i="1" dirty="0"/>
              <a:t> (2019) Fig. 7.5</a:t>
            </a:r>
          </a:p>
        </p:txBody>
      </p:sp>
      <p:pic>
        <p:nvPicPr>
          <p:cNvPr id="7" name="Picture 6">
            <a:extLst>
              <a:ext uri="{FF2B5EF4-FFF2-40B4-BE49-F238E27FC236}">
                <a16:creationId xmlns:a16="http://schemas.microsoft.com/office/drawing/2014/main" id="{2E43C047-44CE-7E47-A568-28EE5365AC6E}"/>
              </a:ext>
            </a:extLst>
          </p:cNvPr>
          <p:cNvPicPr>
            <a:picLocks noChangeAspect="1"/>
          </p:cNvPicPr>
          <p:nvPr/>
        </p:nvPicPr>
        <p:blipFill>
          <a:blip r:embed="rId2"/>
          <a:stretch>
            <a:fillRect/>
          </a:stretch>
        </p:blipFill>
        <p:spPr>
          <a:xfrm>
            <a:off x="3919880" y="0"/>
            <a:ext cx="6062320" cy="6858000"/>
          </a:xfrm>
          <a:prstGeom prst="rect">
            <a:avLst/>
          </a:prstGeom>
        </p:spPr>
      </p:pic>
    </p:spTree>
    <p:extLst>
      <p:ext uri="{BB962C8B-B14F-4D97-AF65-F5344CB8AC3E}">
        <p14:creationId xmlns:p14="http://schemas.microsoft.com/office/powerpoint/2010/main" val="7867001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E2427-1F17-9E40-90D2-6C403545CC52}"/>
              </a:ext>
            </a:extLst>
          </p:cNvPr>
          <p:cNvSpPr>
            <a:spLocks noGrp="1"/>
          </p:cNvSpPr>
          <p:nvPr>
            <p:ph type="title"/>
          </p:nvPr>
        </p:nvSpPr>
        <p:spPr>
          <a:xfrm>
            <a:off x="268574" y="136525"/>
            <a:ext cx="10515600" cy="1325563"/>
          </a:xfrm>
        </p:spPr>
        <p:txBody>
          <a:bodyPr/>
          <a:lstStyle/>
          <a:p>
            <a:r>
              <a:rPr lang="en-US" dirty="0"/>
              <a:t>Annual cycles</a:t>
            </a:r>
          </a:p>
        </p:txBody>
      </p:sp>
      <p:sp>
        <p:nvSpPr>
          <p:cNvPr id="4" name="Slide Number Placeholder 3">
            <a:extLst>
              <a:ext uri="{FF2B5EF4-FFF2-40B4-BE49-F238E27FC236}">
                <a16:creationId xmlns:a16="http://schemas.microsoft.com/office/drawing/2014/main" id="{E66CE4F5-23A9-4343-8A08-1ABF17E0864B}"/>
              </a:ext>
            </a:extLst>
          </p:cNvPr>
          <p:cNvSpPr>
            <a:spLocks noGrp="1"/>
          </p:cNvSpPr>
          <p:nvPr>
            <p:ph type="sldNum" sz="quarter" idx="12"/>
          </p:nvPr>
        </p:nvSpPr>
        <p:spPr/>
        <p:txBody>
          <a:bodyPr/>
          <a:lstStyle/>
          <a:p>
            <a:fld id="{0D3EA2A3-9E4C-0E40-A1FD-275CDDA6F426}" type="slidenum">
              <a:rPr lang="en-US" smtClean="0"/>
              <a:t>23</a:t>
            </a:fld>
            <a:endParaRPr lang="en-US"/>
          </a:p>
        </p:txBody>
      </p:sp>
      <p:pic>
        <p:nvPicPr>
          <p:cNvPr id="6" name="Picture 5">
            <a:extLst>
              <a:ext uri="{FF2B5EF4-FFF2-40B4-BE49-F238E27FC236}">
                <a16:creationId xmlns:a16="http://schemas.microsoft.com/office/drawing/2014/main" id="{E92610DE-5059-034C-80E4-7361AA41D8DD}"/>
              </a:ext>
            </a:extLst>
          </p:cNvPr>
          <p:cNvPicPr>
            <a:picLocks noChangeAspect="1"/>
          </p:cNvPicPr>
          <p:nvPr/>
        </p:nvPicPr>
        <p:blipFill>
          <a:blip r:embed="rId2"/>
          <a:stretch>
            <a:fillRect/>
          </a:stretch>
        </p:blipFill>
        <p:spPr>
          <a:xfrm>
            <a:off x="2074762" y="1073771"/>
            <a:ext cx="8991600" cy="5473700"/>
          </a:xfrm>
          <a:prstGeom prst="rect">
            <a:avLst/>
          </a:prstGeom>
        </p:spPr>
      </p:pic>
      <p:sp>
        <p:nvSpPr>
          <p:cNvPr id="5" name="TextBox 4">
            <a:extLst>
              <a:ext uri="{FF2B5EF4-FFF2-40B4-BE49-F238E27FC236}">
                <a16:creationId xmlns:a16="http://schemas.microsoft.com/office/drawing/2014/main" id="{4A595851-2C73-8A4D-A6CC-7D15522D6E06}"/>
              </a:ext>
            </a:extLst>
          </p:cNvPr>
          <p:cNvSpPr txBox="1"/>
          <p:nvPr/>
        </p:nvSpPr>
        <p:spPr>
          <a:xfrm>
            <a:off x="224852" y="6362805"/>
            <a:ext cx="2653259" cy="369332"/>
          </a:xfrm>
          <a:prstGeom prst="rect">
            <a:avLst/>
          </a:prstGeom>
          <a:noFill/>
        </p:spPr>
        <p:txBody>
          <a:bodyPr wrap="square" rtlCol="0">
            <a:spAutoFit/>
          </a:bodyPr>
          <a:lstStyle/>
          <a:p>
            <a:r>
              <a:rPr lang="en-US" i="1" dirty="0" err="1"/>
              <a:t>Bonan</a:t>
            </a:r>
            <a:r>
              <a:rPr lang="en-US" i="1" dirty="0"/>
              <a:t> (2016) Fig. 12.3</a:t>
            </a:r>
          </a:p>
        </p:txBody>
      </p:sp>
    </p:spTree>
    <p:extLst>
      <p:ext uri="{BB962C8B-B14F-4D97-AF65-F5344CB8AC3E}">
        <p14:creationId xmlns:p14="http://schemas.microsoft.com/office/powerpoint/2010/main" val="41862156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71F38-4E74-3A4C-83F2-C4462966C878}"/>
              </a:ext>
            </a:extLst>
          </p:cNvPr>
          <p:cNvSpPr>
            <a:spLocks noGrp="1"/>
          </p:cNvSpPr>
          <p:nvPr>
            <p:ph type="title"/>
          </p:nvPr>
        </p:nvSpPr>
        <p:spPr/>
        <p:txBody>
          <a:bodyPr/>
          <a:lstStyle/>
          <a:p>
            <a:r>
              <a:rPr lang="en-US" dirty="0"/>
              <a:t>Model evaluation</a:t>
            </a:r>
            <a:r>
              <a:rPr lang="en-US" dirty="0">
                <a:solidFill>
                  <a:srgbClr val="FF0000"/>
                </a:solidFill>
              </a:rPr>
              <a:t>*</a:t>
            </a:r>
          </a:p>
        </p:txBody>
      </p:sp>
      <p:sp>
        <p:nvSpPr>
          <p:cNvPr id="3" name="Content Placeholder 2">
            <a:extLst>
              <a:ext uri="{FF2B5EF4-FFF2-40B4-BE49-F238E27FC236}">
                <a16:creationId xmlns:a16="http://schemas.microsoft.com/office/drawing/2014/main" id="{94575062-1500-F14C-A061-EF90D2DF0D89}"/>
              </a:ext>
            </a:extLst>
          </p:cNvPr>
          <p:cNvSpPr>
            <a:spLocks noGrp="1"/>
          </p:cNvSpPr>
          <p:nvPr>
            <p:ph idx="1"/>
          </p:nvPr>
        </p:nvSpPr>
        <p:spPr>
          <a:xfrm>
            <a:off x="422225" y="2141537"/>
            <a:ext cx="3370286" cy="4351338"/>
          </a:xfrm>
        </p:spPr>
        <p:txBody>
          <a:bodyPr/>
          <a:lstStyle/>
          <a:p>
            <a:r>
              <a:rPr lang="en-US" dirty="0"/>
              <a:t>Eddy covariance </a:t>
            </a:r>
            <a:r>
              <a:rPr lang="en-US" dirty="0">
                <a:sym typeface="Wingdings" pitchFamily="2" charset="2"/>
              </a:rPr>
              <a:t> measurements of H, H and net CO</a:t>
            </a:r>
            <a:r>
              <a:rPr lang="en-US" baseline="-25000" dirty="0">
                <a:sym typeface="Wingdings" pitchFamily="2" charset="2"/>
              </a:rPr>
              <a:t>2</a:t>
            </a:r>
            <a:r>
              <a:rPr lang="en-US" dirty="0">
                <a:sym typeface="Wingdings" pitchFamily="2" charset="2"/>
              </a:rPr>
              <a:t> fluxes</a:t>
            </a:r>
          </a:p>
          <a:p>
            <a:endParaRPr lang="en-US" dirty="0">
              <a:sym typeface="Wingdings" pitchFamily="2" charset="2"/>
            </a:endParaRPr>
          </a:p>
          <a:p>
            <a:r>
              <a:rPr lang="en-US" dirty="0">
                <a:sym typeface="Wingdings" pitchFamily="2" charset="2"/>
              </a:rPr>
              <a:t>Issue with energy balance closure in both model and </a:t>
            </a:r>
            <a:r>
              <a:rPr lang="en-US" dirty="0" err="1">
                <a:sym typeface="Wingdings" pitchFamily="2" charset="2"/>
              </a:rPr>
              <a:t>obs</a:t>
            </a:r>
            <a:endParaRPr lang="en-US" dirty="0"/>
          </a:p>
        </p:txBody>
      </p:sp>
      <p:sp>
        <p:nvSpPr>
          <p:cNvPr id="4" name="Slide Number Placeholder 3">
            <a:extLst>
              <a:ext uri="{FF2B5EF4-FFF2-40B4-BE49-F238E27FC236}">
                <a16:creationId xmlns:a16="http://schemas.microsoft.com/office/drawing/2014/main" id="{B55B2E5F-56C2-A94A-B872-F033E5960507}"/>
              </a:ext>
            </a:extLst>
          </p:cNvPr>
          <p:cNvSpPr>
            <a:spLocks noGrp="1"/>
          </p:cNvSpPr>
          <p:nvPr>
            <p:ph type="sldNum" sz="quarter" idx="12"/>
          </p:nvPr>
        </p:nvSpPr>
        <p:spPr/>
        <p:txBody>
          <a:bodyPr/>
          <a:lstStyle/>
          <a:p>
            <a:fld id="{0D3EA2A3-9E4C-0E40-A1FD-275CDDA6F426}" type="slidenum">
              <a:rPr lang="en-US" smtClean="0"/>
              <a:t>24</a:t>
            </a:fld>
            <a:endParaRPr lang="en-US"/>
          </a:p>
        </p:txBody>
      </p:sp>
      <p:pic>
        <p:nvPicPr>
          <p:cNvPr id="6" name="Picture 5">
            <a:extLst>
              <a:ext uri="{FF2B5EF4-FFF2-40B4-BE49-F238E27FC236}">
                <a16:creationId xmlns:a16="http://schemas.microsoft.com/office/drawing/2014/main" id="{77EE86BF-CF15-F24D-AE5F-226FCA00DE4A}"/>
              </a:ext>
            </a:extLst>
          </p:cNvPr>
          <p:cNvPicPr>
            <a:picLocks noChangeAspect="1"/>
          </p:cNvPicPr>
          <p:nvPr/>
        </p:nvPicPr>
        <p:blipFill>
          <a:blip r:embed="rId3"/>
          <a:stretch>
            <a:fillRect/>
          </a:stretch>
        </p:blipFill>
        <p:spPr>
          <a:xfrm>
            <a:off x="7664970" y="288496"/>
            <a:ext cx="3919095" cy="2939321"/>
          </a:xfrm>
          <a:prstGeom prst="rect">
            <a:avLst/>
          </a:prstGeom>
        </p:spPr>
      </p:pic>
      <p:sp>
        <p:nvSpPr>
          <p:cNvPr id="7" name="TextBox 6">
            <a:extLst>
              <a:ext uri="{FF2B5EF4-FFF2-40B4-BE49-F238E27FC236}">
                <a16:creationId xmlns:a16="http://schemas.microsoft.com/office/drawing/2014/main" id="{4B458393-F3F7-E04A-8AAE-ED60FED50727}"/>
              </a:ext>
            </a:extLst>
          </p:cNvPr>
          <p:cNvSpPr txBox="1"/>
          <p:nvPr/>
        </p:nvSpPr>
        <p:spPr>
          <a:xfrm>
            <a:off x="8019737" y="6077247"/>
            <a:ext cx="2844799" cy="923330"/>
          </a:xfrm>
          <a:prstGeom prst="rect">
            <a:avLst/>
          </a:prstGeom>
          <a:noFill/>
        </p:spPr>
        <p:txBody>
          <a:bodyPr wrap="square" rtlCol="0">
            <a:spAutoFit/>
          </a:bodyPr>
          <a:lstStyle/>
          <a:p>
            <a:r>
              <a:rPr lang="en-US" dirty="0">
                <a:hlinkClick r:id="rId4"/>
              </a:rPr>
              <a:t>https://fluxnet.fluxdata.org</a:t>
            </a:r>
            <a:endParaRPr lang="en-US" dirty="0"/>
          </a:p>
          <a:p>
            <a:r>
              <a:rPr lang="en-US" dirty="0">
                <a:hlinkClick r:id="rId5"/>
              </a:rPr>
              <a:t>https://ameriflux.lbl.gov</a:t>
            </a:r>
            <a:endParaRPr lang="en-US" dirty="0"/>
          </a:p>
          <a:p>
            <a:endParaRPr lang="en-US" dirty="0"/>
          </a:p>
        </p:txBody>
      </p:sp>
      <p:pic>
        <p:nvPicPr>
          <p:cNvPr id="9" name="Picture 8">
            <a:extLst>
              <a:ext uri="{FF2B5EF4-FFF2-40B4-BE49-F238E27FC236}">
                <a16:creationId xmlns:a16="http://schemas.microsoft.com/office/drawing/2014/main" id="{EAAB39A4-7F87-4742-82E6-44BCE69FC688}"/>
              </a:ext>
            </a:extLst>
          </p:cNvPr>
          <p:cNvPicPr>
            <a:picLocks noChangeAspect="1"/>
          </p:cNvPicPr>
          <p:nvPr/>
        </p:nvPicPr>
        <p:blipFill>
          <a:blip r:embed="rId6"/>
          <a:stretch>
            <a:fillRect/>
          </a:stretch>
        </p:blipFill>
        <p:spPr>
          <a:xfrm>
            <a:off x="7479258" y="3403317"/>
            <a:ext cx="4290517" cy="2413416"/>
          </a:xfrm>
          <a:prstGeom prst="rect">
            <a:avLst/>
          </a:prstGeom>
        </p:spPr>
      </p:pic>
      <p:pic>
        <p:nvPicPr>
          <p:cNvPr id="13" name="Picture 12">
            <a:extLst>
              <a:ext uri="{FF2B5EF4-FFF2-40B4-BE49-F238E27FC236}">
                <a16:creationId xmlns:a16="http://schemas.microsoft.com/office/drawing/2014/main" id="{6D47477C-698B-6241-9613-75093E32F5CD}"/>
              </a:ext>
            </a:extLst>
          </p:cNvPr>
          <p:cNvPicPr>
            <a:picLocks noChangeAspect="1"/>
          </p:cNvPicPr>
          <p:nvPr/>
        </p:nvPicPr>
        <p:blipFill>
          <a:blip r:embed="rId7"/>
          <a:stretch>
            <a:fillRect/>
          </a:stretch>
        </p:blipFill>
        <p:spPr>
          <a:xfrm>
            <a:off x="4347565" y="1664467"/>
            <a:ext cx="2959898" cy="4504544"/>
          </a:xfrm>
          <a:prstGeom prst="rect">
            <a:avLst/>
          </a:prstGeom>
        </p:spPr>
      </p:pic>
      <p:pic>
        <p:nvPicPr>
          <p:cNvPr id="17" name="Picture 16">
            <a:extLst>
              <a:ext uri="{FF2B5EF4-FFF2-40B4-BE49-F238E27FC236}">
                <a16:creationId xmlns:a16="http://schemas.microsoft.com/office/drawing/2014/main" id="{B3627BDB-C48D-3842-B318-E804A4678E7C}"/>
              </a:ext>
            </a:extLst>
          </p:cNvPr>
          <p:cNvPicPr>
            <a:picLocks noChangeAspect="1"/>
          </p:cNvPicPr>
          <p:nvPr/>
        </p:nvPicPr>
        <p:blipFill>
          <a:blip r:embed="rId8"/>
          <a:stretch>
            <a:fillRect/>
          </a:stretch>
        </p:blipFill>
        <p:spPr>
          <a:xfrm>
            <a:off x="9238405" y="5178537"/>
            <a:ext cx="2345660" cy="619608"/>
          </a:xfrm>
          <a:prstGeom prst="rect">
            <a:avLst/>
          </a:prstGeom>
        </p:spPr>
      </p:pic>
    </p:spTree>
    <p:extLst>
      <p:ext uri="{BB962C8B-B14F-4D97-AF65-F5344CB8AC3E}">
        <p14:creationId xmlns:p14="http://schemas.microsoft.com/office/powerpoint/2010/main" val="30167295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81C0E-1D8D-F74E-8375-91B0D79A41F8}"/>
              </a:ext>
            </a:extLst>
          </p:cNvPr>
          <p:cNvSpPr>
            <a:spLocks noGrp="1"/>
          </p:cNvSpPr>
          <p:nvPr>
            <p:ph type="title"/>
          </p:nvPr>
        </p:nvSpPr>
        <p:spPr/>
        <p:txBody>
          <a:bodyPr/>
          <a:lstStyle/>
          <a:p>
            <a:r>
              <a:rPr lang="en-US" dirty="0"/>
              <a:t>Model evaluation</a:t>
            </a:r>
            <a:r>
              <a:rPr lang="en-US" dirty="0">
                <a:solidFill>
                  <a:srgbClr val="FF0000"/>
                </a:solidFill>
              </a:rPr>
              <a:t>*</a:t>
            </a:r>
            <a:endParaRPr lang="en-US" dirty="0"/>
          </a:p>
        </p:txBody>
      </p:sp>
      <p:sp>
        <p:nvSpPr>
          <p:cNvPr id="3" name="Content Placeholder 2">
            <a:extLst>
              <a:ext uri="{FF2B5EF4-FFF2-40B4-BE49-F238E27FC236}">
                <a16:creationId xmlns:a16="http://schemas.microsoft.com/office/drawing/2014/main" id="{CD3CACE4-4BF0-D44B-B926-7330388F2E88}"/>
              </a:ext>
            </a:extLst>
          </p:cNvPr>
          <p:cNvSpPr>
            <a:spLocks noGrp="1"/>
          </p:cNvSpPr>
          <p:nvPr>
            <p:ph idx="1"/>
          </p:nvPr>
        </p:nvSpPr>
        <p:spPr>
          <a:xfrm>
            <a:off x="838200" y="1480851"/>
            <a:ext cx="10515600" cy="4351338"/>
          </a:xfrm>
        </p:spPr>
        <p:txBody>
          <a:bodyPr/>
          <a:lstStyle/>
          <a:p>
            <a:r>
              <a:rPr lang="en-US" dirty="0"/>
              <a:t>Satellite products of surface temperature and evapotranspiration</a:t>
            </a:r>
          </a:p>
        </p:txBody>
      </p:sp>
      <p:sp>
        <p:nvSpPr>
          <p:cNvPr id="4" name="Slide Number Placeholder 3">
            <a:extLst>
              <a:ext uri="{FF2B5EF4-FFF2-40B4-BE49-F238E27FC236}">
                <a16:creationId xmlns:a16="http://schemas.microsoft.com/office/drawing/2014/main" id="{12048863-4C1F-2E4B-9F82-8177F765A8B3}"/>
              </a:ext>
            </a:extLst>
          </p:cNvPr>
          <p:cNvSpPr>
            <a:spLocks noGrp="1"/>
          </p:cNvSpPr>
          <p:nvPr>
            <p:ph type="sldNum" sz="quarter" idx="12"/>
          </p:nvPr>
        </p:nvSpPr>
        <p:spPr/>
        <p:txBody>
          <a:bodyPr/>
          <a:lstStyle/>
          <a:p>
            <a:fld id="{0D3EA2A3-9E4C-0E40-A1FD-275CDDA6F426}" type="slidenum">
              <a:rPr lang="en-US" smtClean="0"/>
              <a:t>25</a:t>
            </a:fld>
            <a:endParaRPr lang="en-US"/>
          </a:p>
        </p:txBody>
      </p:sp>
      <p:pic>
        <p:nvPicPr>
          <p:cNvPr id="6" name="Picture 5">
            <a:extLst>
              <a:ext uri="{FF2B5EF4-FFF2-40B4-BE49-F238E27FC236}">
                <a16:creationId xmlns:a16="http://schemas.microsoft.com/office/drawing/2014/main" id="{BCE72F48-7F67-6342-87A6-EE3173DCBFFB}"/>
              </a:ext>
            </a:extLst>
          </p:cNvPr>
          <p:cNvPicPr>
            <a:picLocks noChangeAspect="1"/>
          </p:cNvPicPr>
          <p:nvPr/>
        </p:nvPicPr>
        <p:blipFill>
          <a:blip r:embed="rId2"/>
          <a:stretch>
            <a:fillRect/>
          </a:stretch>
        </p:blipFill>
        <p:spPr>
          <a:xfrm>
            <a:off x="6425317" y="2183789"/>
            <a:ext cx="5650163" cy="3870917"/>
          </a:xfrm>
          <a:prstGeom prst="rect">
            <a:avLst/>
          </a:prstGeom>
        </p:spPr>
      </p:pic>
      <p:pic>
        <p:nvPicPr>
          <p:cNvPr id="8" name="Picture 7">
            <a:extLst>
              <a:ext uri="{FF2B5EF4-FFF2-40B4-BE49-F238E27FC236}">
                <a16:creationId xmlns:a16="http://schemas.microsoft.com/office/drawing/2014/main" id="{B5DE4FC6-2DD7-C741-8A28-2C3DC84ED12A}"/>
              </a:ext>
            </a:extLst>
          </p:cNvPr>
          <p:cNvPicPr>
            <a:picLocks noChangeAspect="1"/>
          </p:cNvPicPr>
          <p:nvPr/>
        </p:nvPicPr>
        <p:blipFill>
          <a:blip r:embed="rId3"/>
          <a:stretch>
            <a:fillRect/>
          </a:stretch>
        </p:blipFill>
        <p:spPr>
          <a:xfrm>
            <a:off x="0" y="2812297"/>
            <a:ext cx="6186353" cy="4051586"/>
          </a:xfrm>
          <a:prstGeom prst="rect">
            <a:avLst/>
          </a:prstGeom>
        </p:spPr>
      </p:pic>
    </p:spTree>
    <p:extLst>
      <p:ext uri="{BB962C8B-B14F-4D97-AF65-F5344CB8AC3E}">
        <p14:creationId xmlns:p14="http://schemas.microsoft.com/office/powerpoint/2010/main" val="11195586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FF84E-FC50-814E-A99C-574B58091F51}"/>
              </a:ext>
            </a:extLst>
          </p:cNvPr>
          <p:cNvSpPr>
            <a:spLocks noGrp="1"/>
          </p:cNvSpPr>
          <p:nvPr>
            <p:ph type="title"/>
          </p:nvPr>
        </p:nvSpPr>
        <p:spPr/>
        <p:txBody>
          <a:bodyPr/>
          <a:lstStyle/>
          <a:p>
            <a:r>
              <a:rPr lang="en-US" dirty="0"/>
              <a:t>Model evaluation</a:t>
            </a:r>
            <a:r>
              <a:rPr lang="en-US" dirty="0">
                <a:solidFill>
                  <a:srgbClr val="FF0000"/>
                </a:solidFill>
              </a:rPr>
              <a:t>*</a:t>
            </a:r>
            <a:endParaRPr lang="en-US" dirty="0"/>
          </a:p>
        </p:txBody>
      </p:sp>
      <p:sp>
        <p:nvSpPr>
          <p:cNvPr id="3" name="Content Placeholder 2">
            <a:extLst>
              <a:ext uri="{FF2B5EF4-FFF2-40B4-BE49-F238E27FC236}">
                <a16:creationId xmlns:a16="http://schemas.microsoft.com/office/drawing/2014/main" id="{F502B82C-5E0B-1041-8A87-2EBD827EDFF2}"/>
              </a:ext>
            </a:extLst>
          </p:cNvPr>
          <p:cNvSpPr>
            <a:spLocks noGrp="1"/>
          </p:cNvSpPr>
          <p:nvPr>
            <p:ph idx="1"/>
          </p:nvPr>
        </p:nvSpPr>
        <p:spPr>
          <a:xfrm>
            <a:off x="838200" y="1480459"/>
            <a:ext cx="10515600" cy="4351338"/>
          </a:xfrm>
        </p:spPr>
        <p:txBody>
          <a:bodyPr/>
          <a:lstStyle/>
          <a:p>
            <a:r>
              <a:rPr lang="en-US" dirty="0" err="1"/>
              <a:t>LandFlux</a:t>
            </a:r>
            <a:r>
              <a:rPr lang="en-US" dirty="0"/>
              <a:t>-EVAL</a:t>
            </a:r>
          </a:p>
        </p:txBody>
      </p:sp>
      <p:sp>
        <p:nvSpPr>
          <p:cNvPr id="4" name="Slide Number Placeholder 3">
            <a:extLst>
              <a:ext uri="{FF2B5EF4-FFF2-40B4-BE49-F238E27FC236}">
                <a16:creationId xmlns:a16="http://schemas.microsoft.com/office/drawing/2014/main" id="{897764DD-F1DF-C942-A956-BCD8192E29C5}"/>
              </a:ext>
            </a:extLst>
          </p:cNvPr>
          <p:cNvSpPr>
            <a:spLocks noGrp="1"/>
          </p:cNvSpPr>
          <p:nvPr>
            <p:ph type="sldNum" sz="quarter" idx="12"/>
          </p:nvPr>
        </p:nvSpPr>
        <p:spPr/>
        <p:txBody>
          <a:bodyPr/>
          <a:lstStyle/>
          <a:p>
            <a:fld id="{0D3EA2A3-9E4C-0E40-A1FD-275CDDA6F426}" type="slidenum">
              <a:rPr lang="en-US" smtClean="0"/>
              <a:t>26</a:t>
            </a:fld>
            <a:endParaRPr lang="en-US"/>
          </a:p>
        </p:txBody>
      </p:sp>
      <p:sp>
        <p:nvSpPr>
          <p:cNvPr id="5" name="TextBox 4">
            <a:extLst>
              <a:ext uri="{FF2B5EF4-FFF2-40B4-BE49-F238E27FC236}">
                <a16:creationId xmlns:a16="http://schemas.microsoft.com/office/drawing/2014/main" id="{E032CEA5-E6D5-CB44-9BC9-FB25AC8FED2D}"/>
              </a:ext>
            </a:extLst>
          </p:cNvPr>
          <p:cNvSpPr txBox="1"/>
          <p:nvPr/>
        </p:nvSpPr>
        <p:spPr>
          <a:xfrm>
            <a:off x="7310828" y="5345105"/>
            <a:ext cx="4302177" cy="923330"/>
          </a:xfrm>
          <a:prstGeom prst="rect">
            <a:avLst/>
          </a:prstGeom>
          <a:noFill/>
        </p:spPr>
        <p:txBody>
          <a:bodyPr wrap="square" rtlCol="0">
            <a:spAutoFit/>
          </a:bodyPr>
          <a:lstStyle/>
          <a:p>
            <a:r>
              <a:rPr lang="en-US" dirty="0">
                <a:hlinkClick r:id="rId2"/>
              </a:rPr>
              <a:t>https://iac.ethz.ch/group/land-climate-dynamics/research/landflux-eval.html</a:t>
            </a:r>
            <a:endParaRPr lang="en-US" dirty="0"/>
          </a:p>
          <a:p>
            <a:endParaRPr lang="en-US" dirty="0"/>
          </a:p>
        </p:txBody>
      </p:sp>
      <p:pic>
        <p:nvPicPr>
          <p:cNvPr id="7" name="Picture 6">
            <a:extLst>
              <a:ext uri="{FF2B5EF4-FFF2-40B4-BE49-F238E27FC236}">
                <a16:creationId xmlns:a16="http://schemas.microsoft.com/office/drawing/2014/main" id="{C4DF171D-AF06-3342-B66B-15ABC6E9BE11}"/>
              </a:ext>
            </a:extLst>
          </p:cNvPr>
          <p:cNvPicPr>
            <a:picLocks noChangeAspect="1"/>
          </p:cNvPicPr>
          <p:nvPr/>
        </p:nvPicPr>
        <p:blipFill>
          <a:blip r:embed="rId3"/>
          <a:stretch>
            <a:fillRect/>
          </a:stretch>
        </p:blipFill>
        <p:spPr>
          <a:xfrm>
            <a:off x="838200" y="2076319"/>
            <a:ext cx="4902211" cy="4351338"/>
          </a:xfrm>
          <a:prstGeom prst="rect">
            <a:avLst/>
          </a:prstGeom>
        </p:spPr>
      </p:pic>
      <p:pic>
        <p:nvPicPr>
          <p:cNvPr id="9" name="Picture 8">
            <a:extLst>
              <a:ext uri="{FF2B5EF4-FFF2-40B4-BE49-F238E27FC236}">
                <a16:creationId xmlns:a16="http://schemas.microsoft.com/office/drawing/2014/main" id="{876F82B3-1285-AE42-895E-FFCFC5EABE8B}"/>
              </a:ext>
            </a:extLst>
          </p:cNvPr>
          <p:cNvPicPr>
            <a:picLocks noChangeAspect="1"/>
          </p:cNvPicPr>
          <p:nvPr/>
        </p:nvPicPr>
        <p:blipFill>
          <a:blip r:embed="rId4"/>
          <a:stretch>
            <a:fillRect/>
          </a:stretch>
        </p:blipFill>
        <p:spPr>
          <a:xfrm>
            <a:off x="6653686" y="2387744"/>
            <a:ext cx="5158563" cy="2050076"/>
          </a:xfrm>
          <a:prstGeom prst="rect">
            <a:avLst/>
          </a:prstGeom>
        </p:spPr>
      </p:pic>
    </p:spTree>
    <p:extLst>
      <p:ext uri="{BB962C8B-B14F-4D97-AF65-F5344CB8AC3E}">
        <p14:creationId xmlns:p14="http://schemas.microsoft.com/office/powerpoint/2010/main" val="482530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DCCE0-0800-6144-A41E-6817FD35F99D}"/>
              </a:ext>
            </a:extLst>
          </p:cNvPr>
          <p:cNvSpPr>
            <a:spLocks noGrp="1"/>
          </p:cNvSpPr>
          <p:nvPr>
            <p:ph type="title"/>
          </p:nvPr>
        </p:nvSpPr>
        <p:spPr>
          <a:xfrm>
            <a:off x="224852" y="0"/>
            <a:ext cx="10515600" cy="1325563"/>
          </a:xfrm>
        </p:spPr>
        <p:txBody>
          <a:bodyPr/>
          <a:lstStyle/>
          <a:p>
            <a:r>
              <a:rPr lang="en-US" dirty="0"/>
              <a:t>Planetary Energy Balance</a:t>
            </a:r>
          </a:p>
        </p:txBody>
      </p:sp>
      <p:sp>
        <p:nvSpPr>
          <p:cNvPr id="4" name="Slide Number Placeholder 3">
            <a:extLst>
              <a:ext uri="{FF2B5EF4-FFF2-40B4-BE49-F238E27FC236}">
                <a16:creationId xmlns:a16="http://schemas.microsoft.com/office/drawing/2014/main" id="{ADCB6AE3-3548-384A-BE72-337D41372069}"/>
              </a:ext>
            </a:extLst>
          </p:cNvPr>
          <p:cNvSpPr>
            <a:spLocks noGrp="1"/>
          </p:cNvSpPr>
          <p:nvPr>
            <p:ph type="sldNum" sz="quarter" idx="12"/>
          </p:nvPr>
        </p:nvSpPr>
        <p:spPr/>
        <p:txBody>
          <a:bodyPr/>
          <a:lstStyle/>
          <a:p>
            <a:fld id="{0D3EA2A3-9E4C-0E40-A1FD-275CDDA6F426}" type="slidenum">
              <a:rPr lang="en-US" smtClean="0"/>
              <a:t>3</a:t>
            </a:fld>
            <a:endParaRPr lang="en-US"/>
          </a:p>
        </p:txBody>
      </p:sp>
      <p:sp>
        <p:nvSpPr>
          <p:cNvPr id="9" name="TextBox 8">
            <a:extLst>
              <a:ext uri="{FF2B5EF4-FFF2-40B4-BE49-F238E27FC236}">
                <a16:creationId xmlns:a16="http://schemas.microsoft.com/office/drawing/2014/main" id="{40909BED-0473-A043-9882-9BA7EF8E9DD0}"/>
              </a:ext>
            </a:extLst>
          </p:cNvPr>
          <p:cNvSpPr txBox="1"/>
          <p:nvPr/>
        </p:nvSpPr>
        <p:spPr>
          <a:xfrm>
            <a:off x="224852" y="6362805"/>
            <a:ext cx="2653259" cy="369332"/>
          </a:xfrm>
          <a:prstGeom prst="rect">
            <a:avLst/>
          </a:prstGeom>
          <a:noFill/>
        </p:spPr>
        <p:txBody>
          <a:bodyPr wrap="square" rtlCol="0">
            <a:spAutoFit/>
          </a:bodyPr>
          <a:lstStyle/>
          <a:p>
            <a:r>
              <a:rPr lang="en-US" i="1" dirty="0" err="1"/>
              <a:t>Bonan</a:t>
            </a:r>
            <a:r>
              <a:rPr lang="en-US" i="1" dirty="0"/>
              <a:t> (2016) Fig. 3.2</a:t>
            </a:r>
          </a:p>
        </p:txBody>
      </p:sp>
      <p:pic>
        <p:nvPicPr>
          <p:cNvPr id="5" name="Picture 4">
            <a:extLst>
              <a:ext uri="{FF2B5EF4-FFF2-40B4-BE49-F238E27FC236}">
                <a16:creationId xmlns:a16="http://schemas.microsoft.com/office/drawing/2014/main" id="{61110D5D-0D1B-B745-A513-86D9B0464605}"/>
              </a:ext>
            </a:extLst>
          </p:cNvPr>
          <p:cNvPicPr>
            <a:picLocks noChangeAspect="1"/>
          </p:cNvPicPr>
          <p:nvPr/>
        </p:nvPicPr>
        <p:blipFill>
          <a:blip r:embed="rId3"/>
          <a:stretch>
            <a:fillRect/>
          </a:stretch>
        </p:blipFill>
        <p:spPr>
          <a:xfrm>
            <a:off x="1016000" y="1040194"/>
            <a:ext cx="10160000" cy="5194300"/>
          </a:xfrm>
          <a:prstGeom prst="rect">
            <a:avLst/>
          </a:prstGeom>
        </p:spPr>
      </p:pic>
    </p:spTree>
    <p:extLst>
      <p:ext uri="{BB962C8B-B14F-4D97-AF65-F5344CB8AC3E}">
        <p14:creationId xmlns:p14="http://schemas.microsoft.com/office/powerpoint/2010/main" val="9828425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65E17-86CA-F148-95CA-5223266C76EE}"/>
              </a:ext>
            </a:extLst>
          </p:cNvPr>
          <p:cNvSpPr>
            <a:spLocks noGrp="1"/>
          </p:cNvSpPr>
          <p:nvPr>
            <p:ph type="title"/>
          </p:nvPr>
        </p:nvSpPr>
        <p:spPr>
          <a:xfrm>
            <a:off x="283396" y="-95118"/>
            <a:ext cx="10515600" cy="1325563"/>
          </a:xfrm>
        </p:spPr>
        <p:txBody>
          <a:bodyPr/>
          <a:lstStyle/>
          <a:p>
            <a:r>
              <a:rPr lang="en-US" dirty="0"/>
              <a:t>Surface Energy Balance</a:t>
            </a:r>
          </a:p>
        </p:txBody>
      </p:sp>
      <p:sp>
        <p:nvSpPr>
          <p:cNvPr id="4" name="Slide Number Placeholder 3">
            <a:extLst>
              <a:ext uri="{FF2B5EF4-FFF2-40B4-BE49-F238E27FC236}">
                <a16:creationId xmlns:a16="http://schemas.microsoft.com/office/drawing/2014/main" id="{D7E3CAD5-875F-F149-B60C-B1C1F02C1E1C}"/>
              </a:ext>
            </a:extLst>
          </p:cNvPr>
          <p:cNvSpPr>
            <a:spLocks noGrp="1"/>
          </p:cNvSpPr>
          <p:nvPr>
            <p:ph type="sldNum" sz="quarter" idx="12"/>
          </p:nvPr>
        </p:nvSpPr>
        <p:spPr/>
        <p:txBody>
          <a:bodyPr/>
          <a:lstStyle/>
          <a:p>
            <a:fld id="{0D3EA2A3-9E4C-0E40-A1FD-275CDDA6F426}" type="slidenum">
              <a:rPr lang="en-US" smtClean="0"/>
              <a:t>4</a:t>
            </a:fld>
            <a:endParaRPr lang="en-US"/>
          </a:p>
        </p:txBody>
      </p:sp>
      <p:sp>
        <p:nvSpPr>
          <p:cNvPr id="5" name="TextBox 4">
            <a:extLst>
              <a:ext uri="{FF2B5EF4-FFF2-40B4-BE49-F238E27FC236}">
                <a16:creationId xmlns:a16="http://schemas.microsoft.com/office/drawing/2014/main" id="{1FA3CFDD-CB94-7447-A75D-B2E1FF1E74D3}"/>
              </a:ext>
            </a:extLst>
          </p:cNvPr>
          <p:cNvSpPr txBox="1"/>
          <p:nvPr/>
        </p:nvSpPr>
        <p:spPr>
          <a:xfrm>
            <a:off x="1941815" y="1670615"/>
            <a:ext cx="8044665" cy="523220"/>
          </a:xfrm>
          <a:prstGeom prst="rect">
            <a:avLst/>
          </a:prstGeom>
          <a:noFill/>
        </p:spPr>
        <p:txBody>
          <a:bodyPr wrap="square" rtlCol="0">
            <a:spAutoFit/>
          </a:bodyPr>
          <a:lstStyle/>
          <a:p>
            <a:pPr algn="ctr"/>
            <a:r>
              <a:rPr lang="en-US" sz="2800" i="1" dirty="0">
                <a:latin typeface="Bell MT" panose="02020503060305020303" pitchFamily="18" charset="77"/>
              </a:rPr>
              <a:t>R</a:t>
            </a:r>
            <a:r>
              <a:rPr lang="en-US" sz="2800" i="1" baseline="-25000" dirty="0">
                <a:latin typeface="Bell MT" panose="02020503060305020303" pitchFamily="18" charset="77"/>
              </a:rPr>
              <a:t>n</a:t>
            </a:r>
            <a:r>
              <a:rPr lang="en-US" sz="2800" i="1" dirty="0">
                <a:latin typeface="Bell MT" panose="02020503060305020303" pitchFamily="18" charset="77"/>
              </a:rPr>
              <a:t>  =  (S</a:t>
            </a:r>
            <a:r>
              <a:rPr lang="en-US" sz="2800" i="1" baseline="30000" dirty="0">
                <a:latin typeface="Bell MT" panose="02020503060305020303" pitchFamily="18" charset="77"/>
              </a:rPr>
              <a:t>↓</a:t>
            </a:r>
            <a:r>
              <a:rPr lang="en-US" sz="2800" i="1" dirty="0">
                <a:latin typeface="Bell MT" panose="02020503060305020303" pitchFamily="18" charset="77"/>
              </a:rPr>
              <a:t> - S</a:t>
            </a:r>
            <a:r>
              <a:rPr lang="en-US" sz="2800" i="1" baseline="30000" dirty="0">
                <a:latin typeface="Bell MT" panose="02020503060305020303" pitchFamily="18" charset="77"/>
              </a:rPr>
              <a:t>↑</a:t>
            </a:r>
            <a:r>
              <a:rPr lang="en-US" sz="2800" i="1" dirty="0">
                <a:latin typeface="Bell MT" panose="02020503060305020303" pitchFamily="18" charset="77"/>
              </a:rPr>
              <a:t>) + (L</a:t>
            </a:r>
            <a:r>
              <a:rPr lang="en-US" sz="2800" i="1" baseline="30000" dirty="0">
                <a:latin typeface="Bell MT" panose="02020503060305020303" pitchFamily="18" charset="77"/>
              </a:rPr>
              <a:t>↓</a:t>
            </a:r>
            <a:r>
              <a:rPr lang="en-US" sz="2800" i="1" dirty="0">
                <a:latin typeface="Bell MT" panose="02020503060305020303" pitchFamily="18" charset="77"/>
              </a:rPr>
              <a:t> - L</a:t>
            </a:r>
            <a:r>
              <a:rPr lang="en-US" sz="2800" i="1" baseline="30000" dirty="0">
                <a:latin typeface="Bell MT" panose="02020503060305020303" pitchFamily="18" charset="77"/>
              </a:rPr>
              <a:t>↑</a:t>
            </a:r>
            <a:r>
              <a:rPr lang="en-US" sz="2800" i="1" dirty="0">
                <a:latin typeface="Bell MT" panose="02020503060305020303" pitchFamily="18" charset="77"/>
              </a:rPr>
              <a:t>)  =  H + E + G + storage</a:t>
            </a:r>
          </a:p>
        </p:txBody>
      </p:sp>
      <p:cxnSp>
        <p:nvCxnSpPr>
          <p:cNvPr id="7" name="Straight Arrow Connector 6">
            <a:extLst>
              <a:ext uri="{FF2B5EF4-FFF2-40B4-BE49-F238E27FC236}">
                <a16:creationId xmlns:a16="http://schemas.microsoft.com/office/drawing/2014/main" id="{D18BDDDD-AD76-6144-AEDE-1E7C19BFC2EA}"/>
              </a:ext>
            </a:extLst>
          </p:cNvPr>
          <p:cNvCxnSpPr>
            <a:cxnSpLocks/>
          </p:cNvCxnSpPr>
          <p:nvPr/>
        </p:nvCxnSpPr>
        <p:spPr>
          <a:xfrm flipV="1">
            <a:off x="1906730" y="2253045"/>
            <a:ext cx="431514" cy="10095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4645AEF-D043-A740-9A25-E985C1AA3905}"/>
              </a:ext>
            </a:extLst>
          </p:cNvPr>
          <p:cNvSpPr txBox="1"/>
          <p:nvPr/>
        </p:nvSpPr>
        <p:spPr>
          <a:xfrm>
            <a:off x="1005122" y="3236021"/>
            <a:ext cx="1582220" cy="338554"/>
          </a:xfrm>
          <a:prstGeom prst="rect">
            <a:avLst/>
          </a:prstGeom>
          <a:noFill/>
        </p:spPr>
        <p:txBody>
          <a:bodyPr wrap="square" rtlCol="0">
            <a:spAutoFit/>
          </a:bodyPr>
          <a:lstStyle/>
          <a:p>
            <a:pPr algn="ctr"/>
            <a:r>
              <a:rPr lang="en-US" sz="1600" dirty="0"/>
              <a:t>Net radiation</a:t>
            </a:r>
          </a:p>
        </p:txBody>
      </p:sp>
      <p:sp>
        <p:nvSpPr>
          <p:cNvPr id="9" name="TextBox 8">
            <a:extLst>
              <a:ext uri="{FF2B5EF4-FFF2-40B4-BE49-F238E27FC236}">
                <a16:creationId xmlns:a16="http://schemas.microsoft.com/office/drawing/2014/main" id="{B0685D90-0D3E-6443-9BA3-D5CFAA906664}"/>
              </a:ext>
            </a:extLst>
          </p:cNvPr>
          <p:cNvSpPr txBox="1"/>
          <p:nvPr/>
        </p:nvSpPr>
        <p:spPr>
          <a:xfrm>
            <a:off x="1843672" y="3694876"/>
            <a:ext cx="1306531" cy="1077218"/>
          </a:xfrm>
          <a:prstGeom prst="rect">
            <a:avLst/>
          </a:prstGeom>
          <a:noFill/>
        </p:spPr>
        <p:txBody>
          <a:bodyPr wrap="square" rtlCol="0">
            <a:spAutoFit/>
          </a:bodyPr>
          <a:lstStyle/>
          <a:p>
            <a:pPr algn="ctr"/>
            <a:r>
              <a:rPr lang="en-US" sz="1600" dirty="0"/>
              <a:t>Incoming shortwave radiation from sun</a:t>
            </a:r>
          </a:p>
        </p:txBody>
      </p:sp>
      <p:cxnSp>
        <p:nvCxnSpPr>
          <p:cNvPr id="10" name="Straight Arrow Connector 9">
            <a:extLst>
              <a:ext uri="{FF2B5EF4-FFF2-40B4-BE49-F238E27FC236}">
                <a16:creationId xmlns:a16="http://schemas.microsoft.com/office/drawing/2014/main" id="{A2E9E061-F079-E842-BB4B-462A31B8C847}"/>
              </a:ext>
            </a:extLst>
          </p:cNvPr>
          <p:cNvCxnSpPr>
            <a:cxnSpLocks/>
            <a:stCxn id="34" idx="0"/>
          </p:cNvCxnSpPr>
          <p:nvPr/>
        </p:nvCxnSpPr>
        <p:spPr>
          <a:xfrm flipV="1">
            <a:off x="3532204" y="2235240"/>
            <a:ext cx="493725" cy="267209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A9E6148-7E5A-D64F-8205-154134AC02FF}"/>
              </a:ext>
            </a:extLst>
          </p:cNvPr>
          <p:cNvCxnSpPr>
            <a:cxnSpLocks/>
          </p:cNvCxnSpPr>
          <p:nvPr/>
        </p:nvCxnSpPr>
        <p:spPr>
          <a:xfrm flipV="1">
            <a:off x="2658807" y="2263500"/>
            <a:ext cx="684942" cy="146094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D9DC08E-A44F-C740-976C-C4ABEF141615}"/>
              </a:ext>
            </a:extLst>
          </p:cNvPr>
          <p:cNvCxnSpPr>
            <a:cxnSpLocks/>
          </p:cNvCxnSpPr>
          <p:nvPr/>
        </p:nvCxnSpPr>
        <p:spPr>
          <a:xfrm flipH="1" flipV="1">
            <a:off x="5752672" y="2247079"/>
            <a:ext cx="186645" cy="1481069"/>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F24EF79-20C0-8241-A3F5-C88D4788C542}"/>
              </a:ext>
            </a:extLst>
          </p:cNvPr>
          <p:cNvCxnSpPr>
            <a:cxnSpLocks/>
          </p:cNvCxnSpPr>
          <p:nvPr/>
        </p:nvCxnSpPr>
        <p:spPr>
          <a:xfrm flipH="1" flipV="1">
            <a:off x="6749237" y="2254392"/>
            <a:ext cx="536807" cy="270382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78785D08-6CF2-D145-BEE7-98BC2E1EEF49}"/>
              </a:ext>
            </a:extLst>
          </p:cNvPr>
          <p:cNvCxnSpPr>
            <a:cxnSpLocks/>
          </p:cNvCxnSpPr>
          <p:nvPr/>
        </p:nvCxnSpPr>
        <p:spPr>
          <a:xfrm flipH="1" flipV="1">
            <a:off x="7518451" y="2253045"/>
            <a:ext cx="457200" cy="1356616"/>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6FE6F3A-8FF0-4E4E-BC95-09D6BB49AD73}"/>
              </a:ext>
            </a:extLst>
          </p:cNvPr>
          <p:cNvCxnSpPr>
            <a:cxnSpLocks/>
          </p:cNvCxnSpPr>
          <p:nvPr/>
        </p:nvCxnSpPr>
        <p:spPr>
          <a:xfrm flipH="1" flipV="1">
            <a:off x="8321738" y="2218066"/>
            <a:ext cx="1349339" cy="169655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2E643AC-914E-EE4D-8469-112A1B5CD049}"/>
              </a:ext>
            </a:extLst>
          </p:cNvPr>
          <p:cNvCxnSpPr>
            <a:cxnSpLocks/>
          </p:cNvCxnSpPr>
          <p:nvPr/>
        </p:nvCxnSpPr>
        <p:spPr>
          <a:xfrm flipH="1" flipV="1">
            <a:off x="9368373" y="2217648"/>
            <a:ext cx="792821" cy="9075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65A6279-8E78-A946-AFA3-91E296240757}"/>
              </a:ext>
            </a:extLst>
          </p:cNvPr>
          <p:cNvCxnSpPr>
            <a:cxnSpLocks/>
          </p:cNvCxnSpPr>
          <p:nvPr/>
        </p:nvCxnSpPr>
        <p:spPr>
          <a:xfrm flipV="1">
            <a:off x="4950178" y="2230969"/>
            <a:ext cx="23271" cy="268496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00A2F2D0-897D-234A-B568-8585313B2989}"/>
              </a:ext>
            </a:extLst>
          </p:cNvPr>
          <p:cNvSpPr txBox="1"/>
          <p:nvPr/>
        </p:nvSpPr>
        <p:spPr>
          <a:xfrm>
            <a:off x="4170848" y="4907393"/>
            <a:ext cx="1558660" cy="1569660"/>
          </a:xfrm>
          <a:prstGeom prst="rect">
            <a:avLst/>
          </a:prstGeom>
          <a:noFill/>
        </p:spPr>
        <p:txBody>
          <a:bodyPr wrap="square" rtlCol="0">
            <a:spAutoFit/>
          </a:bodyPr>
          <a:lstStyle/>
          <a:p>
            <a:pPr algn="ctr"/>
            <a:r>
              <a:rPr lang="en-US" sz="1600" dirty="0"/>
              <a:t>Incoming longwave radiation </a:t>
            </a:r>
            <a:r>
              <a:rPr lang="en-US" sz="1600" dirty="0">
                <a:sym typeface="Wingdings" pitchFamily="2" charset="2"/>
              </a:rPr>
              <a:t> </a:t>
            </a:r>
            <a:r>
              <a:rPr lang="en-US" sz="1600" dirty="0"/>
              <a:t>re-emitted by atmosphere trapping gases </a:t>
            </a:r>
          </a:p>
        </p:txBody>
      </p:sp>
      <p:sp>
        <p:nvSpPr>
          <p:cNvPr id="33" name="TextBox 32">
            <a:extLst>
              <a:ext uri="{FF2B5EF4-FFF2-40B4-BE49-F238E27FC236}">
                <a16:creationId xmlns:a16="http://schemas.microsoft.com/office/drawing/2014/main" id="{3E0B7FAF-1208-2147-BDF1-22C03DF991C7}"/>
              </a:ext>
            </a:extLst>
          </p:cNvPr>
          <p:cNvSpPr txBox="1"/>
          <p:nvPr/>
        </p:nvSpPr>
        <p:spPr>
          <a:xfrm>
            <a:off x="25796" y="6462350"/>
            <a:ext cx="3124407" cy="369332"/>
          </a:xfrm>
          <a:prstGeom prst="rect">
            <a:avLst/>
          </a:prstGeom>
          <a:noFill/>
        </p:spPr>
        <p:txBody>
          <a:bodyPr wrap="square" rtlCol="0">
            <a:spAutoFit/>
          </a:bodyPr>
          <a:lstStyle/>
          <a:p>
            <a:r>
              <a:rPr lang="en-US" i="1" dirty="0"/>
              <a:t>All fluxes have units of Wm</a:t>
            </a:r>
            <a:r>
              <a:rPr lang="en-US" i="1" baseline="30000" dirty="0"/>
              <a:t>-2</a:t>
            </a:r>
            <a:r>
              <a:rPr lang="en-US" i="1" dirty="0"/>
              <a:t> </a:t>
            </a:r>
          </a:p>
        </p:txBody>
      </p:sp>
      <p:sp>
        <p:nvSpPr>
          <p:cNvPr id="34" name="TextBox 33">
            <a:extLst>
              <a:ext uri="{FF2B5EF4-FFF2-40B4-BE49-F238E27FC236}">
                <a16:creationId xmlns:a16="http://schemas.microsoft.com/office/drawing/2014/main" id="{9E7E4847-7B4B-5E41-9F70-D6A488490626}"/>
              </a:ext>
            </a:extLst>
          </p:cNvPr>
          <p:cNvSpPr txBox="1"/>
          <p:nvPr/>
        </p:nvSpPr>
        <p:spPr>
          <a:xfrm>
            <a:off x="2878938" y="4907336"/>
            <a:ext cx="1306531" cy="1323439"/>
          </a:xfrm>
          <a:prstGeom prst="rect">
            <a:avLst/>
          </a:prstGeom>
          <a:noFill/>
        </p:spPr>
        <p:txBody>
          <a:bodyPr wrap="square" rtlCol="0">
            <a:spAutoFit/>
          </a:bodyPr>
          <a:lstStyle/>
          <a:p>
            <a:pPr algn="ctr"/>
            <a:r>
              <a:rPr lang="en-US" sz="1600" dirty="0"/>
              <a:t>Outgoing shortwave radiation </a:t>
            </a:r>
            <a:r>
              <a:rPr lang="en-US" sz="1600" dirty="0">
                <a:sym typeface="Wingdings" pitchFamily="2" charset="2"/>
              </a:rPr>
              <a:t> reflected by surface</a:t>
            </a:r>
            <a:endParaRPr lang="en-US" sz="1600" dirty="0"/>
          </a:p>
        </p:txBody>
      </p:sp>
      <p:sp>
        <p:nvSpPr>
          <p:cNvPr id="40" name="Right Brace 39">
            <a:extLst>
              <a:ext uri="{FF2B5EF4-FFF2-40B4-BE49-F238E27FC236}">
                <a16:creationId xmlns:a16="http://schemas.microsoft.com/office/drawing/2014/main" id="{1CED2B00-CD21-B944-BA4F-7191BEB1B7F7}"/>
              </a:ext>
            </a:extLst>
          </p:cNvPr>
          <p:cNvSpPr/>
          <p:nvPr/>
        </p:nvSpPr>
        <p:spPr>
          <a:xfrm rot="16200000">
            <a:off x="7906399" y="115635"/>
            <a:ext cx="346753" cy="2795232"/>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44292B02-66A6-0547-87FB-F403F2088B17}"/>
              </a:ext>
            </a:extLst>
          </p:cNvPr>
          <p:cNvSpPr txBox="1"/>
          <p:nvPr/>
        </p:nvSpPr>
        <p:spPr>
          <a:xfrm>
            <a:off x="6342060" y="692907"/>
            <a:ext cx="3267182" cy="584775"/>
          </a:xfrm>
          <a:prstGeom prst="rect">
            <a:avLst/>
          </a:prstGeom>
          <a:noFill/>
        </p:spPr>
        <p:txBody>
          <a:bodyPr wrap="square" rtlCol="0">
            <a:spAutoFit/>
          </a:bodyPr>
          <a:lstStyle/>
          <a:p>
            <a:pPr algn="ctr"/>
            <a:r>
              <a:rPr lang="en-US" sz="1600" dirty="0"/>
              <a:t>Net radiation balanced by surface fluxes</a:t>
            </a:r>
          </a:p>
        </p:txBody>
      </p:sp>
      <p:sp>
        <p:nvSpPr>
          <p:cNvPr id="42" name="TextBox 41">
            <a:extLst>
              <a:ext uri="{FF2B5EF4-FFF2-40B4-BE49-F238E27FC236}">
                <a16:creationId xmlns:a16="http://schemas.microsoft.com/office/drawing/2014/main" id="{78A3D6E4-B82E-274E-AC81-24009B180C04}"/>
              </a:ext>
            </a:extLst>
          </p:cNvPr>
          <p:cNvSpPr txBox="1"/>
          <p:nvPr/>
        </p:nvSpPr>
        <p:spPr>
          <a:xfrm>
            <a:off x="5168758" y="3838096"/>
            <a:ext cx="1785887" cy="830997"/>
          </a:xfrm>
          <a:prstGeom prst="rect">
            <a:avLst/>
          </a:prstGeom>
          <a:noFill/>
        </p:spPr>
        <p:txBody>
          <a:bodyPr wrap="square" rtlCol="0">
            <a:spAutoFit/>
          </a:bodyPr>
          <a:lstStyle/>
          <a:p>
            <a:pPr algn="ctr"/>
            <a:r>
              <a:rPr lang="en-US" sz="1600" dirty="0"/>
              <a:t>Outgoing longwave radiation </a:t>
            </a:r>
            <a:r>
              <a:rPr lang="en-US" sz="1600" dirty="0">
                <a:sym typeface="Wingdings" pitchFamily="2" charset="2"/>
              </a:rPr>
              <a:t> </a:t>
            </a:r>
            <a:r>
              <a:rPr lang="en-US" sz="1600" dirty="0"/>
              <a:t>re-emitted by surface</a:t>
            </a:r>
          </a:p>
        </p:txBody>
      </p:sp>
      <p:sp>
        <p:nvSpPr>
          <p:cNvPr id="47" name="TextBox 46">
            <a:extLst>
              <a:ext uri="{FF2B5EF4-FFF2-40B4-BE49-F238E27FC236}">
                <a16:creationId xmlns:a16="http://schemas.microsoft.com/office/drawing/2014/main" id="{000735EA-714E-B248-B061-0B66F6836E2B}"/>
              </a:ext>
            </a:extLst>
          </p:cNvPr>
          <p:cNvSpPr txBox="1"/>
          <p:nvPr/>
        </p:nvSpPr>
        <p:spPr>
          <a:xfrm>
            <a:off x="6537739" y="4958218"/>
            <a:ext cx="1785887" cy="338554"/>
          </a:xfrm>
          <a:prstGeom prst="rect">
            <a:avLst/>
          </a:prstGeom>
          <a:noFill/>
        </p:spPr>
        <p:txBody>
          <a:bodyPr wrap="square" rtlCol="0">
            <a:spAutoFit/>
          </a:bodyPr>
          <a:lstStyle/>
          <a:p>
            <a:pPr algn="ctr"/>
            <a:r>
              <a:rPr lang="en-US" sz="1600" dirty="0"/>
              <a:t>Sensible heat flux</a:t>
            </a:r>
          </a:p>
        </p:txBody>
      </p:sp>
      <p:sp>
        <p:nvSpPr>
          <p:cNvPr id="48" name="TextBox 47">
            <a:extLst>
              <a:ext uri="{FF2B5EF4-FFF2-40B4-BE49-F238E27FC236}">
                <a16:creationId xmlns:a16="http://schemas.microsoft.com/office/drawing/2014/main" id="{95AF68F1-A7AB-304F-BAFC-A610517EA7F7}"/>
              </a:ext>
            </a:extLst>
          </p:cNvPr>
          <p:cNvSpPr txBox="1"/>
          <p:nvPr/>
        </p:nvSpPr>
        <p:spPr>
          <a:xfrm>
            <a:off x="7393966" y="3645020"/>
            <a:ext cx="1785887" cy="584775"/>
          </a:xfrm>
          <a:prstGeom prst="rect">
            <a:avLst/>
          </a:prstGeom>
          <a:noFill/>
        </p:spPr>
        <p:txBody>
          <a:bodyPr wrap="square" rtlCol="0">
            <a:spAutoFit/>
          </a:bodyPr>
          <a:lstStyle/>
          <a:p>
            <a:pPr algn="ctr"/>
            <a:r>
              <a:rPr lang="en-US" sz="1600" dirty="0"/>
              <a:t>Latent heat flux / evapotranspiration</a:t>
            </a:r>
          </a:p>
        </p:txBody>
      </p:sp>
      <p:sp>
        <p:nvSpPr>
          <p:cNvPr id="49" name="TextBox 48">
            <a:extLst>
              <a:ext uri="{FF2B5EF4-FFF2-40B4-BE49-F238E27FC236}">
                <a16:creationId xmlns:a16="http://schemas.microsoft.com/office/drawing/2014/main" id="{1CE4E5E5-C40C-404B-BB33-B01D82D32A25}"/>
              </a:ext>
            </a:extLst>
          </p:cNvPr>
          <p:cNvSpPr txBox="1"/>
          <p:nvPr/>
        </p:nvSpPr>
        <p:spPr>
          <a:xfrm>
            <a:off x="9384362" y="3915041"/>
            <a:ext cx="1785887" cy="584775"/>
          </a:xfrm>
          <a:prstGeom prst="rect">
            <a:avLst/>
          </a:prstGeom>
          <a:noFill/>
        </p:spPr>
        <p:txBody>
          <a:bodyPr wrap="square" rtlCol="0">
            <a:spAutoFit/>
          </a:bodyPr>
          <a:lstStyle/>
          <a:p>
            <a:pPr algn="ctr"/>
            <a:r>
              <a:rPr lang="en-US" sz="1600" dirty="0"/>
              <a:t>Soil heat flux stored in soil</a:t>
            </a:r>
          </a:p>
        </p:txBody>
      </p:sp>
      <p:sp>
        <p:nvSpPr>
          <p:cNvPr id="50" name="TextBox 49">
            <a:extLst>
              <a:ext uri="{FF2B5EF4-FFF2-40B4-BE49-F238E27FC236}">
                <a16:creationId xmlns:a16="http://schemas.microsoft.com/office/drawing/2014/main" id="{6DFAFD5C-DE58-0B49-86B9-B2FBD894BD25}"/>
              </a:ext>
            </a:extLst>
          </p:cNvPr>
          <p:cNvSpPr txBox="1"/>
          <p:nvPr/>
        </p:nvSpPr>
        <p:spPr>
          <a:xfrm>
            <a:off x="9906052" y="3082026"/>
            <a:ext cx="1785887" cy="338554"/>
          </a:xfrm>
          <a:prstGeom prst="rect">
            <a:avLst/>
          </a:prstGeom>
          <a:noFill/>
        </p:spPr>
        <p:txBody>
          <a:bodyPr wrap="square" rtlCol="0">
            <a:spAutoFit/>
          </a:bodyPr>
          <a:lstStyle/>
          <a:p>
            <a:pPr algn="ctr"/>
            <a:r>
              <a:rPr lang="en-US" sz="1600" dirty="0"/>
              <a:t>Canopy storage</a:t>
            </a:r>
          </a:p>
        </p:txBody>
      </p:sp>
      <p:sp>
        <p:nvSpPr>
          <p:cNvPr id="55" name="Right Brace 54">
            <a:extLst>
              <a:ext uri="{FF2B5EF4-FFF2-40B4-BE49-F238E27FC236}">
                <a16:creationId xmlns:a16="http://schemas.microsoft.com/office/drawing/2014/main" id="{31CC3860-E473-0B41-A72E-CD752A7DDCBD}"/>
              </a:ext>
            </a:extLst>
          </p:cNvPr>
          <p:cNvSpPr/>
          <p:nvPr/>
        </p:nvSpPr>
        <p:spPr>
          <a:xfrm rot="5400000">
            <a:off x="10508131" y="3565952"/>
            <a:ext cx="346753" cy="2020863"/>
          </a:xfrm>
          <a:prstGeom prst="righ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6" name="TextBox 55">
            <a:extLst>
              <a:ext uri="{FF2B5EF4-FFF2-40B4-BE49-F238E27FC236}">
                <a16:creationId xmlns:a16="http://schemas.microsoft.com/office/drawing/2014/main" id="{F506445C-6052-D24F-B227-D897CFAD9B8D}"/>
              </a:ext>
            </a:extLst>
          </p:cNvPr>
          <p:cNvSpPr txBox="1"/>
          <p:nvPr/>
        </p:nvSpPr>
        <p:spPr>
          <a:xfrm>
            <a:off x="9904105" y="4772094"/>
            <a:ext cx="1470483" cy="584775"/>
          </a:xfrm>
          <a:prstGeom prst="rect">
            <a:avLst/>
          </a:prstGeom>
          <a:noFill/>
        </p:spPr>
        <p:txBody>
          <a:bodyPr wrap="square" rtlCol="0">
            <a:spAutoFit/>
          </a:bodyPr>
          <a:lstStyle/>
          <a:p>
            <a:pPr algn="ctr"/>
            <a:r>
              <a:rPr lang="en-US" sz="1600" dirty="0"/>
              <a:t>Change in heat storage</a:t>
            </a:r>
          </a:p>
        </p:txBody>
      </p:sp>
      <p:sp>
        <p:nvSpPr>
          <p:cNvPr id="29" name="TextBox 28">
            <a:extLst>
              <a:ext uri="{FF2B5EF4-FFF2-40B4-BE49-F238E27FC236}">
                <a16:creationId xmlns:a16="http://schemas.microsoft.com/office/drawing/2014/main" id="{9BB6CDCC-5378-0A49-B46E-ABC0A386A3CD}"/>
              </a:ext>
            </a:extLst>
          </p:cNvPr>
          <p:cNvSpPr txBox="1"/>
          <p:nvPr/>
        </p:nvSpPr>
        <p:spPr>
          <a:xfrm>
            <a:off x="6753059" y="5903779"/>
            <a:ext cx="4213654" cy="707886"/>
          </a:xfrm>
          <a:prstGeom prst="rect">
            <a:avLst/>
          </a:prstGeom>
          <a:noFill/>
        </p:spPr>
        <p:txBody>
          <a:bodyPr wrap="square" rtlCol="0">
            <a:spAutoFit/>
          </a:bodyPr>
          <a:lstStyle/>
          <a:p>
            <a:pPr marL="285750" indent="-285750">
              <a:buFont typeface="Wingdings" pitchFamily="2" charset="2"/>
              <a:buChar char="Ø"/>
            </a:pPr>
            <a:r>
              <a:rPr lang="en-US" sz="2000" i="1" dirty="0">
                <a:solidFill>
                  <a:schemeClr val="accent6"/>
                </a:solidFill>
                <a:latin typeface="Bell MT" panose="02020503060305020303" pitchFamily="18" charset="77"/>
              </a:rPr>
              <a:t>S</a:t>
            </a:r>
            <a:r>
              <a:rPr lang="en-US" sz="2000" i="1" baseline="30000" dirty="0">
                <a:solidFill>
                  <a:schemeClr val="accent6"/>
                </a:solidFill>
                <a:latin typeface="Bell MT" panose="02020503060305020303" pitchFamily="18" charset="77"/>
              </a:rPr>
              <a:t>↓</a:t>
            </a:r>
            <a:r>
              <a:rPr lang="en-US" sz="2000" i="1" dirty="0">
                <a:solidFill>
                  <a:schemeClr val="accent6"/>
                </a:solidFill>
                <a:latin typeface="Bell MT" panose="02020503060305020303" pitchFamily="18" charset="77"/>
              </a:rPr>
              <a:t> </a:t>
            </a:r>
            <a:r>
              <a:rPr lang="en-US" sz="2000" dirty="0">
                <a:solidFill>
                  <a:schemeClr val="accent6"/>
                </a:solidFill>
              </a:rPr>
              <a:t>and</a:t>
            </a:r>
            <a:r>
              <a:rPr lang="en-US" sz="2000" dirty="0">
                <a:solidFill>
                  <a:schemeClr val="accent6"/>
                </a:solidFill>
                <a:latin typeface="Bell MT" panose="02020503060305020303" pitchFamily="18" charset="77"/>
              </a:rPr>
              <a:t> </a:t>
            </a:r>
            <a:r>
              <a:rPr lang="en-US" sz="2000" i="1" dirty="0">
                <a:solidFill>
                  <a:schemeClr val="accent6"/>
                </a:solidFill>
                <a:latin typeface="Bell MT" panose="02020503060305020303" pitchFamily="18" charset="77"/>
              </a:rPr>
              <a:t>L</a:t>
            </a:r>
            <a:r>
              <a:rPr lang="en-US" sz="2000" i="1" baseline="30000" dirty="0">
                <a:solidFill>
                  <a:schemeClr val="accent6"/>
                </a:solidFill>
                <a:latin typeface="Bell MT" panose="02020503060305020303" pitchFamily="18" charset="77"/>
              </a:rPr>
              <a:t>↓</a:t>
            </a:r>
            <a:r>
              <a:rPr lang="en-US" sz="2000" dirty="0">
                <a:solidFill>
                  <a:schemeClr val="accent6"/>
                </a:solidFill>
                <a:latin typeface="Bell MT" panose="02020503060305020303" pitchFamily="18" charset="77"/>
              </a:rPr>
              <a:t> </a:t>
            </a:r>
            <a:r>
              <a:rPr lang="en-US" sz="2000" dirty="0">
                <a:solidFill>
                  <a:schemeClr val="accent6"/>
                </a:solidFill>
              </a:rPr>
              <a:t>are inputs to model (climate forcing) </a:t>
            </a:r>
          </a:p>
        </p:txBody>
      </p:sp>
    </p:spTree>
    <p:extLst>
      <p:ext uri="{BB962C8B-B14F-4D97-AF65-F5344CB8AC3E}">
        <p14:creationId xmlns:p14="http://schemas.microsoft.com/office/powerpoint/2010/main" val="330525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92404-0B93-8048-A49B-D00176958DFA}"/>
              </a:ext>
            </a:extLst>
          </p:cNvPr>
          <p:cNvSpPr>
            <a:spLocks noGrp="1"/>
          </p:cNvSpPr>
          <p:nvPr>
            <p:ph type="title"/>
          </p:nvPr>
        </p:nvSpPr>
        <p:spPr>
          <a:xfrm>
            <a:off x="67276" y="30891"/>
            <a:ext cx="6420021" cy="1325563"/>
          </a:xfrm>
        </p:spPr>
        <p:txBody>
          <a:bodyPr>
            <a:normAutofit fontScale="90000"/>
          </a:bodyPr>
          <a:lstStyle/>
          <a:p>
            <a:r>
              <a:rPr lang="en-US" dirty="0"/>
              <a:t>Reflected shortwave radiation and Role of Albedo</a:t>
            </a:r>
          </a:p>
        </p:txBody>
      </p:sp>
      <p:sp>
        <p:nvSpPr>
          <p:cNvPr id="4" name="Slide Number Placeholder 3">
            <a:extLst>
              <a:ext uri="{FF2B5EF4-FFF2-40B4-BE49-F238E27FC236}">
                <a16:creationId xmlns:a16="http://schemas.microsoft.com/office/drawing/2014/main" id="{CAD5B25C-0180-C74B-A6FA-EE20FB131152}"/>
              </a:ext>
            </a:extLst>
          </p:cNvPr>
          <p:cNvSpPr>
            <a:spLocks noGrp="1"/>
          </p:cNvSpPr>
          <p:nvPr>
            <p:ph type="sldNum" sz="quarter" idx="12"/>
          </p:nvPr>
        </p:nvSpPr>
        <p:spPr/>
        <p:txBody>
          <a:bodyPr/>
          <a:lstStyle/>
          <a:p>
            <a:fld id="{0D3EA2A3-9E4C-0E40-A1FD-275CDDA6F426}" type="slidenum">
              <a:rPr lang="en-US" smtClean="0"/>
              <a:t>5</a:t>
            </a:fld>
            <a:endParaRPr lang="en-US"/>
          </a:p>
        </p:txBody>
      </p:sp>
      <p:sp>
        <p:nvSpPr>
          <p:cNvPr id="5" name="TextBox 4">
            <a:extLst>
              <a:ext uri="{FF2B5EF4-FFF2-40B4-BE49-F238E27FC236}">
                <a16:creationId xmlns:a16="http://schemas.microsoft.com/office/drawing/2014/main" id="{CE16237D-7D14-4642-9EA2-4B0EEA41BDF1}"/>
              </a:ext>
            </a:extLst>
          </p:cNvPr>
          <p:cNvSpPr txBox="1"/>
          <p:nvPr/>
        </p:nvSpPr>
        <p:spPr>
          <a:xfrm>
            <a:off x="1754659" y="1713214"/>
            <a:ext cx="2940908" cy="646331"/>
          </a:xfrm>
          <a:prstGeom prst="rect">
            <a:avLst/>
          </a:prstGeom>
          <a:noFill/>
        </p:spPr>
        <p:txBody>
          <a:bodyPr wrap="square" rtlCol="0">
            <a:spAutoFit/>
          </a:bodyPr>
          <a:lstStyle/>
          <a:p>
            <a:r>
              <a:rPr lang="en-US" sz="3600" i="1" dirty="0">
                <a:latin typeface="Bell MT" panose="02020503060305020303" pitchFamily="18" charset="77"/>
              </a:rPr>
              <a:t>S</a:t>
            </a:r>
            <a:r>
              <a:rPr lang="en-US" sz="3600" i="1" baseline="30000" dirty="0">
                <a:latin typeface="Bell MT" panose="02020503060305020303" pitchFamily="18" charset="77"/>
              </a:rPr>
              <a:t>↑ </a:t>
            </a:r>
            <a:r>
              <a:rPr lang="en-US" sz="3600" i="1" dirty="0">
                <a:latin typeface="Bell MT" panose="02020503060305020303" pitchFamily="18" charset="77"/>
              </a:rPr>
              <a:t>= 𝜌</a:t>
            </a:r>
            <a:r>
              <a:rPr lang="en-US" sz="3600" i="1" baseline="-25000" dirty="0">
                <a:latin typeface="Bell MT" panose="02020503060305020303" pitchFamily="18" charset="77"/>
              </a:rPr>
              <a:t>s</a:t>
            </a:r>
            <a:r>
              <a:rPr lang="en-US" sz="3600" i="1" dirty="0">
                <a:latin typeface="Bell MT" panose="02020503060305020303" pitchFamily="18" charset="77"/>
              </a:rPr>
              <a:t> S</a:t>
            </a:r>
            <a:r>
              <a:rPr lang="en-US" sz="3600" i="1" baseline="30000" dirty="0">
                <a:latin typeface="Bell MT" panose="02020503060305020303" pitchFamily="18" charset="77"/>
              </a:rPr>
              <a:t>↓</a:t>
            </a:r>
            <a:r>
              <a:rPr lang="en-US" sz="3600" i="1" dirty="0">
                <a:latin typeface="Bell MT" panose="02020503060305020303" pitchFamily="18" charset="77"/>
              </a:rPr>
              <a:t> </a:t>
            </a:r>
            <a:endParaRPr lang="en-US" sz="3600" baseline="-25000" dirty="0"/>
          </a:p>
        </p:txBody>
      </p:sp>
      <p:sp>
        <p:nvSpPr>
          <p:cNvPr id="6" name="TextBox 5">
            <a:extLst>
              <a:ext uri="{FF2B5EF4-FFF2-40B4-BE49-F238E27FC236}">
                <a16:creationId xmlns:a16="http://schemas.microsoft.com/office/drawing/2014/main" id="{682DA9BB-1A53-AE4C-B366-4BB48AB600E0}"/>
              </a:ext>
            </a:extLst>
          </p:cNvPr>
          <p:cNvSpPr txBox="1"/>
          <p:nvPr/>
        </p:nvSpPr>
        <p:spPr>
          <a:xfrm>
            <a:off x="1853515" y="2967335"/>
            <a:ext cx="2236571" cy="646331"/>
          </a:xfrm>
          <a:prstGeom prst="rect">
            <a:avLst/>
          </a:prstGeom>
          <a:noFill/>
        </p:spPr>
        <p:txBody>
          <a:bodyPr wrap="square" rtlCol="0">
            <a:spAutoFit/>
          </a:bodyPr>
          <a:lstStyle/>
          <a:p>
            <a:pPr algn="ctr"/>
            <a:r>
              <a:rPr lang="en-US" dirty="0"/>
              <a:t>Surface reflectance (albedo)</a:t>
            </a:r>
          </a:p>
        </p:txBody>
      </p:sp>
      <p:cxnSp>
        <p:nvCxnSpPr>
          <p:cNvPr id="7" name="Straight Arrow Connector 6">
            <a:extLst>
              <a:ext uri="{FF2B5EF4-FFF2-40B4-BE49-F238E27FC236}">
                <a16:creationId xmlns:a16="http://schemas.microsoft.com/office/drawing/2014/main" id="{D50B0FE9-6C0B-EE4A-A576-955BDF1ACF87}"/>
              </a:ext>
            </a:extLst>
          </p:cNvPr>
          <p:cNvCxnSpPr>
            <a:cxnSpLocks/>
          </p:cNvCxnSpPr>
          <p:nvPr/>
        </p:nvCxnSpPr>
        <p:spPr>
          <a:xfrm flipV="1">
            <a:off x="2833215" y="2359545"/>
            <a:ext cx="0" cy="60779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F5C60643-AC6B-BB4C-B85F-4AB3D7B911A7}"/>
              </a:ext>
            </a:extLst>
          </p:cNvPr>
          <p:cNvPicPr>
            <a:picLocks noChangeAspect="1"/>
          </p:cNvPicPr>
          <p:nvPr/>
        </p:nvPicPr>
        <p:blipFill>
          <a:blip r:embed="rId2"/>
          <a:stretch>
            <a:fillRect/>
          </a:stretch>
        </p:blipFill>
        <p:spPr>
          <a:xfrm>
            <a:off x="838200" y="3788374"/>
            <a:ext cx="4455984" cy="2032405"/>
          </a:xfrm>
          <a:prstGeom prst="rect">
            <a:avLst/>
          </a:prstGeom>
        </p:spPr>
      </p:pic>
      <p:pic>
        <p:nvPicPr>
          <p:cNvPr id="14" name="Picture 13">
            <a:extLst>
              <a:ext uri="{FF2B5EF4-FFF2-40B4-BE49-F238E27FC236}">
                <a16:creationId xmlns:a16="http://schemas.microsoft.com/office/drawing/2014/main" id="{57C074A7-3622-DE45-A183-A0CB3471A17A}"/>
              </a:ext>
            </a:extLst>
          </p:cNvPr>
          <p:cNvPicPr>
            <a:picLocks noChangeAspect="1"/>
          </p:cNvPicPr>
          <p:nvPr/>
        </p:nvPicPr>
        <p:blipFill>
          <a:blip r:embed="rId3"/>
          <a:stretch>
            <a:fillRect/>
          </a:stretch>
        </p:blipFill>
        <p:spPr>
          <a:xfrm>
            <a:off x="6368026" y="365125"/>
            <a:ext cx="4985774" cy="5535227"/>
          </a:xfrm>
          <a:prstGeom prst="rect">
            <a:avLst/>
          </a:prstGeom>
        </p:spPr>
      </p:pic>
      <p:sp>
        <p:nvSpPr>
          <p:cNvPr id="15" name="TextBox 14">
            <a:extLst>
              <a:ext uri="{FF2B5EF4-FFF2-40B4-BE49-F238E27FC236}">
                <a16:creationId xmlns:a16="http://schemas.microsoft.com/office/drawing/2014/main" id="{22B22AC8-DEC0-894A-A644-FF08EA73FBC0}"/>
              </a:ext>
            </a:extLst>
          </p:cNvPr>
          <p:cNvSpPr txBox="1"/>
          <p:nvPr/>
        </p:nvSpPr>
        <p:spPr>
          <a:xfrm>
            <a:off x="6753059" y="5903779"/>
            <a:ext cx="4213654" cy="923330"/>
          </a:xfrm>
          <a:prstGeom prst="rect">
            <a:avLst/>
          </a:prstGeom>
          <a:noFill/>
        </p:spPr>
        <p:txBody>
          <a:bodyPr wrap="square" rtlCol="0">
            <a:spAutoFit/>
          </a:bodyPr>
          <a:lstStyle/>
          <a:p>
            <a:pPr marL="285750" indent="-285750">
              <a:buFont typeface="Wingdings" pitchFamily="2" charset="2"/>
              <a:buChar char="Ø"/>
            </a:pPr>
            <a:r>
              <a:rPr lang="en-US" dirty="0">
                <a:solidFill>
                  <a:schemeClr val="accent6"/>
                </a:solidFill>
              </a:rPr>
              <a:t>Albedo defined as a parameter in models depending on surface type (leaf vs soil), snow age </a:t>
            </a:r>
            <a:r>
              <a:rPr lang="en-US" dirty="0" err="1">
                <a:solidFill>
                  <a:schemeClr val="accent6"/>
                </a:solidFill>
              </a:rPr>
              <a:t>etc</a:t>
            </a:r>
            <a:r>
              <a:rPr lang="en-US" dirty="0">
                <a:solidFill>
                  <a:srgbClr val="FF0000"/>
                </a:solidFill>
              </a:rPr>
              <a:t>*</a:t>
            </a:r>
          </a:p>
        </p:txBody>
      </p:sp>
      <p:sp>
        <p:nvSpPr>
          <p:cNvPr id="16" name="TextBox 15">
            <a:extLst>
              <a:ext uri="{FF2B5EF4-FFF2-40B4-BE49-F238E27FC236}">
                <a16:creationId xmlns:a16="http://schemas.microsoft.com/office/drawing/2014/main" id="{5B7DC011-9F80-4043-B738-6F0842B28380}"/>
              </a:ext>
            </a:extLst>
          </p:cNvPr>
          <p:cNvSpPr txBox="1"/>
          <p:nvPr/>
        </p:nvSpPr>
        <p:spPr>
          <a:xfrm>
            <a:off x="1111422" y="6033184"/>
            <a:ext cx="4213654" cy="646331"/>
          </a:xfrm>
          <a:prstGeom prst="rect">
            <a:avLst/>
          </a:prstGeom>
          <a:noFill/>
        </p:spPr>
        <p:txBody>
          <a:bodyPr wrap="square" rtlCol="0">
            <a:spAutoFit/>
          </a:bodyPr>
          <a:lstStyle/>
          <a:p>
            <a:pPr marL="285750" indent="-285750">
              <a:buFont typeface="Wingdings" pitchFamily="2" charset="2"/>
              <a:buChar char="Ø"/>
            </a:pPr>
            <a:r>
              <a:rPr lang="en-US" dirty="0">
                <a:solidFill>
                  <a:schemeClr val="accent6"/>
                </a:solidFill>
              </a:rPr>
              <a:t>Affects net radiation </a:t>
            </a:r>
            <a:r>
              <a:rPr lang="en-US" i="1" dirty="0">
                <a:solidFill>
                  <a:schemeClr val="accent6"/>
                </a:solidFill>
              </a:rPr>
              <a:t>R</a:t>
            </a:r>
            <a:r>
              <a:rPr lang="en-US" i="1" baseline="-25000" dirty="0">
                <a:solidFill>
                  <a:schemeClr val="accent6"/>
                </a:solidFill>
              </a:rPr>
              <a:t>n</a:t>
            </a:r>
            <a:r>
              <a:rPr lang="en-US" dirty="0">
                <a:solidFill>
                  <a:schemeClr val="accent6"/>
                </a:solidFill>
              </a:rPr>
              <a:t> available at surface</a:t>
            </a:r>
          </a:p>
        </p:txBody>
      </p:sp>
    </p:spTree>
    <p:extLst>
      <p:ext uri="{BB962C8B-B14F-4D97-AF65-F5344CB8AC3E}">
        <p14:creationId xmlns:p14="http://schemas.microsoft.com/office/powerpoint/2010/main" val="2021564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92404-0B93-8048-A49B-D00176958DFA}"/>
              </a:ext>
            </a:extLst>
          </p:cNvPr>
          <p:cNvSpPr>
            <a:spLocks noGrp="1"/>
          </p:cNvSpPr>
          <p:nvPr>
            <p:ph type="title"/>
          </p:nvPr>
        </p:nvSpPr>
        <p:spPr/>
        <p:txBody>
          <a:bodyPr/>
          <a:lstStyle/>
          <a:p>
            <a:r>
              <a:rPr lang="en-US" dirty="0"/>
              <a:t>Role of Albedo</a:t>
            </a:r>
          </a:p>
        </p:txBody>
      </p:sp>
      <p:sp>
        <p:nvSpPr>
          <p:cNvPr id="12" name="TextBox 11">
            <a:extLst>
              <a:ext uri="{FF2B5EF4-FFF2-40B4-BE49-F238E27FC236}">
                <a16:creationId xmlns:a16="http://schemas.microsoft.com/office/drawing/2014/main" id="{7E9D7677-E3AE-D640-9215-B3AAC77D2C89}"/>
              </a:ext>
            </a:extLst>
          </p:cNvPr>
          <p:cNvSpPr txBox="1"/>
          <p:nvPr/>
        </p:nvSpPr>
        <p:spPr>
          <a:xfrm>
            <a:off x="886714" y="1524473"/>
            <a:ext cx="4659111" cy="2677656"/>
          </a:xfrm>
          <a:prstGeom prst="rect">
            <a:avLst/>
          </a:prstGeom>
          <a:noFill/>
        </p:spPr>
        <p:txBody>
          <a:bodyPr wrap="square" rtlCol="0">
            <a:spAutoFit/>
          </a:bodyPr>
          <a:lstStyle/>
          <a:p>
            <a:pPr marL="285750" indent="-285750">
              <a:buFont typeface="Wingdings" pitchFamily="2" charset="2"/>
              <a:buChar char="Ø"/>
            </a:pPr>
            <a:r>
              <a:rPr lang="en-US" sz="2400" dirty="0"/>
              <a:t>Varies</a:t>
            </a:r>
            <a:r>
              <a:rPr lang="en-US" sz="2400" dirty="0">
                <a:solidFill>
                  <a:srgbClr val="FF0000"/>
                </a:solidFill>
              </a:rPr>
              <a:t>*</a:t>
            </a:r>
            <a:r>
              <a:rPr lang="en-US" sz="2400" dirty="0"/>
              <a:t>:</a:t>
            </a:r>
          </a:p>
          <a:p>
            <a:pPr marL="742950" lvl="1" indent="-285750">
              <a:buFont typeface="Arial" panose="020B0604020202020204" pitchFamily="34" charset="0"/>
              <a:buChar char="•"/>
            </a:pPr>
            <a:r>
              <a:rPr lang="en-US" sz="2400" dirty="0"/>
              <a:t>By Wavelength</a:t>
            </a:r>
          </a:p>
          <a:p>
            <a:pPr marL="742950" lvl="1" indent="-285750">
              <a:buFont typeface="Arial" panose="020B0604020202020204" pitchFamily="34" charset="0"/>
              <a:buChar char="•"/>
            </a:pPr>
            <a:r>
              <a:rPr lang="en-US" sz="2400" dirty="0"/>
              <a:t>Over course of day and year</a:t>
            </a:r>
          </a:p>
          <a:p>
            <a:pPr marL="742950" lvl="1" indent="-285750">
              <a:buFont typeface="Arial" panose="020B0604020202020204" pitchFamily="34" charset="0"/>
              <a:buChar char="•"/>
            </a:pPr>
            <a:r>
              <a:rPr lang="en-US" sz="2400" dirty="0"/>
              <a:t>By vegetation type</a:t>
            </a:r>
          </a:p>
          <a:p>
            <a:pPr marL="742950" lvl="1" indent="-285750">
              <a:buFont typeface="Arial" panose="020B0604020202020204" pitchFamily="34" charset="0"/>
              <a:buChar char="•"/>
            </a:pPr>
            <a:r>
              <a:rPr lang="en-US" sz="2400" dirty="0"/>
              <a:t>Be soil particle size and wetness</a:t>
            </a:r>
          </a:p>
          <a:p>
            <a:pPr marL="742950" lvl="1" indent="-285750">
              <a:buFont typeface="Wingdings" pitchFamily="2" charset="2"/>
              <a:buChar char="Ø"/>
            </a:pPr>
            <a:endParaRPr lang="en-US" sz="2400" dirty="0"/>
          </a:p>
        </p:txBody>
      </p:sp>
      <p:pic>
        <p:nvPicPr>
          <p:cNvPr id="9" name="Picture 8">
            <a:extLst>
              <a:ext uri="{FF2B5EF4-FFF2-40B4-BE49-F238E27FC236}">
                <a16:creationId xmlns:a16="http://schemas.microsoft.com/office/drawing/2014/main" id="{A98BA26C-5AA0-4142-A392-B6764DDC4E29}"/>
              </a:ext>
            </a:extLst>
          </p:cNvPr>
          <p:cNvPicPr>
            <a:picLocks noChangeAspect="1"/>
          </p:cNvPicPr>
          <p:nvPr/>
        </p:nvPicPr>
        <p:blipFill>
          <a:blip r:embed="rId2"/>
          <a:stretch>
            <a:fillRect/>
          </a:stretch>
        </p:blipFill>
        <p:spPr>
          <a:xfrm>
            <a:off x="7336733" y="508473"/>
            <a:ext cx="3848100" cy="2032000"/>
          </a:xfrm>
          <a:prstGeom prst="rect">
            <a:avLst/>
          </a:prstGeom>
        </p:spPr>
      </p:pic>
      <p:pic>
        <p:nvPicPr>
          <p:cNvPr id="13" name="Picture 12">
            <a:extLst>
              <a:ext uri="{FF2B5EF4-FFF2-40B4-BE49-F238E27FC236}">
                <a16:creationId xmlns:a16="http://schemas.microsoft.com/office/drawing/2014/main" id="{317B1857-B4DE-0A4E-95BF-B28BF9144F46}"/>
              </a:ext>
            </a:extLst>
          </p:cNvPr>
          <p:cNvPicPr>
            <a:picLocks noChangeAspect="1"/>
          </p:cNvPicPr>
          <p:nvPr/>
        </p:nvPicPr>
        <p:blipFill rotWithShape="1">
          <a:blip r:embed="rId3"/>
          <a:srcRect r="21220"/>
          <a:stretch/>
        </p:blipFill>
        <p:spPr>
          <a:xfrm>
            <a:off x="7336733" y="4294660"/>
            <a:ext cx="3848100" cy="2032000"/>
          </a:xfrm>
          <a:prstGeom prst="rect">
            <a:avLst/>
          </a:prstGeom>
        </p:spPr>
      </p:pic>
      <p:cxnSp>
        <p:nvCxnSpPr>
          <p:cNvPr id="18" name="Straight Arrow Connector 17">
            <a:extLst>
              <a:ext uri="{FF2B5EF4-FFF2-40B4-BE49-F238E27FC236}">
                <a16:creationId xmlns:a16="http://schemas.microsoft.com/office/drawing/2014/main" id="{7C735D15-D26B-0245-821F-8D7130F72AD1}"/>
              </a:ext>
            </a:extLst>
          </p:cNvPr>
          <p:cNvCxnSpPr>
            <a:stCxn id="9" idx="2"/>
            <a:endCxn id="13" idx="0"/>
          </p:cNvCxnSpPr>
          <p:nvPr/>
        </p:nvCxnSpPr>
        <p:spPr>
          <a:xfrm>
            <a:off x="9260783" y="2540473"/>
            <a:ext cx="0" cy="175418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0468A07-B12D-C445-A130-DF67573C8135}"/>
              </a:ext>
            </a:extLst>
          </p:cNvPr>
          <p:cNvSpPr txBox="1"/>
          <p:nvPr/>
        </p:nvSpPr>
        <p:spPr>
          <a:xfrm>
            <a:off x="7975680" y="3132438"/>
            <a:ext cx="2570205" cy="646331"/>
          </a:xfrm>
          <a:prstGeom prst="rect">
            <a:avLst/>
          </a:prstGeom>
          <a:solidFill>
            <a:schemeClr val="bg1"/>
          </a:solidFill>
        </p:spPr>
        <p:txBody>
          <a:bodyPr wrap="square" rtlCol="0">
            <a:spAutoFit/>
          </a:bodyPr>
          <a:lstStyle/>
          <a:p>
            <a:pPr algn="ctr"/>
            <a:r>
              <a:rPr lang="en-US" dirty="0">
                <a:solidFill>
                  <a:srgbClr val="C00000"/>
                </a:solidFill>
              </a:rPr>
              <a:t>Deforestation changes albedo</a:t>
            </a:r>
          </a:p>
        </p:txBody>
      </p:sp>
      <p:pic>
        <p:nvPicPr>
          <p:cNvPr id="21" name="Picture 20">
            <a:extLst>
              <a:ext uri="{FF2B5EF4-FFF2-40B4-BE49-F238E27FC236}">
                <a16:creationId xmlns:a16="http://schemas.microsoft.com/office/drawing/2014/main" id="{801353F6-CAAC-7C40-B623-0A3EE05F5A72}"/>
              </a:ext>
            </a:extLst>
          </p:cNvPr>
          <p:cNvPicPr>
            <a:picLocks noChangeAspect="1"/>
          </p:cNvPicPr>
          <p:nvPr/>
        </p:nvPicPr>
        <p:blipFill rotWithShape="1">
          <a:blip r:embed="rId4">
            <a:extLst>
              <a:ext uri="{BEBA8EAE-BF5A-486C-A8C5-ECC9F3942E4B}">
                <a14:imgProps xmlns:a14="http://schemas.microsoft.com/office/drawing/2010/main">
                  <a14:imgLayer r:embed="rId5">
                    <a14:imgEffect>
                      <a14:colorTemperature colorTemp="4700"/>
                    </a14:imgEffect>
                    <a14:imgEffect>
                      <a14:saturation sat="66000"/>
                    </a14:imgEffect>
                    <a14:imgEffect>
                      <a14:brightnessContrast bright="20000" contrast="-20000"/>
                    </a14:imgEffect>
                  </a14:imgLayer>
                </a14:imgProps>
              </a:ext>
            </a:extLst>
          </a:blip>
          <a:srcRect l="15975" t="25538" r="16089" b="9393"/>
          <a:stretch/>
        </p:blipFill>
        <p:spPr>
          <a:xfrm>
            <a:off x="1782634" y="4079627"/>
            <a:ext cx="3491073" cy="2507800"/>
          </a:xfrm>
          <a:prstGeom prst="rect">
            <a:avLst/>
          </a:prstGeom>
        </p:spPr>
      </p:pic>
    </p:spTree>
    <p:extLst>
      <p:ext uri="{BB962C8B-B14F-4D97-AF65-F5344CB8AC3E}">
        <p14:creationId xmlns:p14="http://schemas.microsoft.com/office/powerpoint/2010/main" val="1793726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FDE10-DA80-604E-B8FA-5FA0E05FF1E6}"/>
              </a:ext>
            </a:extLst>
          </p:cNvPr>
          <p:cNvSpPr>
            <a:spLocks noGrp="1"/>
          </p:cNvSpPr>
          <p:nvPr>
            <p:ph type="title"/>
          </p:nvPr>
        </p:nvSpPr>
        <p:spPr/>
        <p:txBody>
          <a:bodyPr/>
          <a:lstStyle/>
          <a:p>
            <a:r>
              <a:rPr lang="en-US" dirty="0"/>
              <a:t>Outgoing longwave radiation</a:t>
            </a:r>
          </a:p>
        </p:txBody>
      </p:sp>
      <p:sp>
        <p:nvSpPr>
          <p:cNvPr id="4" name="Slide Number Placeholder 3">
            <a:extLst>
              <a:ext uri="{FF2B5EF4-FFF2-40B4-BE49-F238E27FC236}">
                <a16:creationId xmlns:a16="http://schemas.microsoft.com/office/drawing/2014/main" id="{7D7F9A6E-CADC-0E44-B415-262D1694144C}"/>
              </a:ext>
            </a:extLst>
          </p:cNvPr>
          <p:cNvSpPr>
            <a:spLocks noGrp="1"/>
          </p:cNvSpPr>
          <p:nvPr>
            <p:ph type="sldNum" sz="quarter" idx="12"/>
          </p:nvPr>
        </p:nvSpPr>
        <p:spPr/>
        <p:txBody>
          <a:bodyPr/>
          <a:lstStyle/>
          <a:p>
            <a:fld id="{0D3EA2A3-9E4C-0E40-A1FD-275CDDA6F426}" type="slidenum">
              <a:rPr lang="en-US" smtClean="0"/>
              <a:t>7</a:t>
            </a:fld>
            <a:endParaRPr lang="en-US"/>
          </a:p>
        </p:txBody>
      </p:sp>
      <p:sp>
        <p:nvSpPr>
          <p:cNvPr id="5" name="TextBox 4">
            <a:extLst>
              <a:ext uri="{FF2B5EF4-FFF2-40B4-BE49-F238E27FC236}">
                <a16:creationId xmlns:a16="http://schemas.microsoft.com/office/drawing/2014/main" id="{40A6DDEE-B597-5844-8FEC-E6F15212A734}"/>
              </a:ext>
            </a:extLst>
          </p:cNvPr>
          <p:cNvSpPr txBox="1"/>
          <p:nvPr/>
        </p:nvSpPr>
        <p:spPr>
          <a:xfrm>
            <a:off x="2718485" y="1849138"/>
            <a:ext cx="4609071" cy="646331"/>
          </a:xfrm>
          <a:prstGeom prst="rect">
            <a:avLst/>
          </a:prstGeom>
          <a:noFill/>
        </p:spPr>
        <p:txBody>
          <a:bodyPr wrap="square" rtlCol="0">
            <a:spAutoFit/>
          </a:bodyPr>
          <a:lstStyle/>
          <a:p>
            <a:r>
              <a:rPr lang="en-US" sz="3600" i="1" dirty="0">
                <a:latin typeface="Bell MT" panose="02020503060305020303" pitchFamily="18" charset="77"/>
              </a:rPr>
              <a:t>L</a:t>
            </a:r>
            <a:r>
              <a:rPr lang="en-US" sz="3600" i="1" baseline="30000" dirty="0">
                <a:latin typeface="Bell MT" panose="02020503060305020303" pitchFamily="18" charset="77"/>
              </a:rPr>
              <a:t>↑ </a:t>
            </a:r>
            <a:r>
              <a:rPr lang="en-US" sz="3600" i="1" dirty="0">
                <a:latin typeface="Bell MT" panose="02020503060305020303" pitchFamily="18" charset="77"/>
              </a:rPr>
              <a:t>= 𝜀𝜎T</a:t>
            </a:r>
            <a:r>
              <a:rPr lang="en-US" sz="3600" i="1" baseline="-25000" dirty="0">
                <a:latin typeface="Bell MT" panose="02020503060305020303" pitchFamily="18" charset="77"/>
              </a:rPr>
              <a:t>s</a:t>
            </a:r>
            <a:r>
              <a:rPr lang="en-US" sz="3600" i="1" baseline="30000" dirty="0">
                <a:latin typeface="Bell MT" panose="02020503060305020303" pitchFamily="18" charset="77"/>
              </a:rPr>
              <a:t>4 </a:t>
            </a:r>
            <a:r>
              <a:rPr lang="en-US" sz="3600" i="1" dirty="0">
                <a:latin typeface="Bell MT" panose="02020503060305020303" pitchFamily="18" charset="77"/>
              </a:rPr>
              <a:t>+ (1-𝜀)L</a:t>
            </a:r>
            <a:r>
              <a:rPr lang="en-US" sz="3600" i="1" baseline="30000" dirty="0">
                <a:latin typeface="Bell MT" panose="02020503060305020303" pitchFamily="18" charset="77"/>
              </a:rPr>
              <a:t>↓</a:t>
            </a:r>
            <a:r>
              <a:rPr lang="en-US" sz="3600" i="1" dirty="0">
                <a:latin typeface="Bell MT" panose="02020503060305020303" pitchFamily="18" charset="77"/>
              </a:rPr>
              <a:t> </a:t>
            </a:r>
            <a:endParaRPr lang="en-US" sz="3600" baseline="-25000" dirty="0"/>
          </a:p>
        </p:txBody>
      </p:sp>
      <p:sp>
        <p:nvSpPr>
          <p:cNvPr id="7" name="TextBox 6">
            <a:extLst>
              <a:ext uri="{FF2B5EF4-FFF2-40B4-BE49-F238E27FC236}">
                <a16:creationId xmlns:a16="http://schemas.microsoft.com/office/drawing/2014/main" id="{DF9F130D-25BD-9C4F-B833-759473A6C3E0}"/>
              </a:ext>
            </a:extLst>
          </p:cNvPr>
          <p:cNvSpPr txBox="1"/>
          <p:nvPr/>
        </p:nvSpPr>
        <p:spPr>
          <a:xfrm>
            <a:off x="1556953" y="3105834"/>
            <a:ext cx="2236571" cy="646331"/>
          </a:xfrm>
          <a:prstGeom prst="rect">
            <a:avLst/>
          </a:prstGeom>
          <a:noFill/>
        </p:spPr>
        <p:txBody>
          <a:bodyPr wrap="square" rtlCol="0">
            <a:spAutoFit/>
          </a:bodyPr>
          <a:lstStyle/>
          <a:p>
            <a:pPr algn="ctr"/>
            <a:r>
              <a:rPr lang="en-US" dirty="0"/>
              <a:t>Emissivity of surface (or its absorptivity)</a:t>
            </a:r>
          </a:p>
        </p:txBody>
      </p:sp>
      <p:cxnSp>
        <p:nvCxnSpPr>
          <p:cNvPr id="8" name="Straight Arrow Connector 7">
            <a:extLst>
              <a:ext uri="{FF2B5EF4-FFF2-40B4-BE49-F238E27FC236}">
                <a16:creationId xmlns:a16="http://schemas.microsoft.com/office/drawing/2014/main" id="{95FFDEBE-3F4E-7744-AAF8-589465DCD394}"/>
              </a:ext>
            </a:extLst>
          </p:cNvPr>
          <p:cNvCxnSpPr>
            <a:cxnSpLocks/>
          </p:cNvCxnSpPr>
          <p:nvPr/>
        </p:nvCxnSpPr>
        <p:spPr>
          <a:xfrm flipV="1">
            <a:off x="3188043" y="2470851"/>
            <a:ext cx="605481" cy="58317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F4D8D726-51F5-3C4E-A91B-F7BC07F63B6D}"/>
              </a:ext>
            </a:extLst>
          </p:cNvPr>
          <p:cNvSpPr txBox="1"/>
          <p:nvPr/>
        </p:nvSpPr>
        <p:spPr>
          <a:xfrm>
            <a:off x="6812693" y="3054022"/>
            <a:ext cx="2236571" cy="646331"/>
          </a:xfrm>
          <a:prstGeom prst="rect">
            <a:avLst/>
          </a:prstGeom>
          <a:noFill/>
        </p:spPr>
        <p:txBody>
          <a:bodyPr wrap="square" rtlCol="0">
            <a:spAutoFit/>
          </a:bodyPr>
          <a:lstStyle/>
          <a:p>
            <a:pPr algn="ctr"/>
            <a:r>
              <a:rPr lang="en-US" dirty="0"/>
              <a:t>Radiation simply reflected by surface</a:t>
            </a:r>
          </a:p>
        </p:txBody>
      </p:sp>
      <p:cxnSp>
        <p:nvCxnSpPr>
          <p:cNvPr id="10" name="Straight Arrow Connector 9">
            <a:extLst>
              <a:ext uri="{FF2B5EF4-FFF2-40B4-BE49-F238E27FC236}">
                <a16:creationId xmlns:a16="http://schemas.microsoft.com/office/drawing/2014/main" id="{0A5C1B48-483E-9A49-BD7A-C4176B2A8C3B}"/>
              </a:ext>
            </a:extLst>
          </p:cNvPr>
          <p:cNvCxnSpPr>
            <a:cxnSpLocks/>
          </p:cNvCxnSpPr>
          <p:nvPr/>
        </p:nvCxnSpPr>
        <p:spPr>
          <a:xfrm flipH="1" flipV="1">
            <a:off x="6096000" y="2653919"/>
            <a:ext cx="959708" cy="400104"/>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A6FDAE5F-BEC8-B643-952F-843891FA12D9}"/>
              </a:ext>
            </a:extLst>
          </p:cNvPr>
          <p:cNvSpPr txBox="1"/>
          <p:nvPr/>
        </p:nvSpPr>
        <p:spPr>
          <a:xfrm>
            <a:off x="2860589" y="4146002"/>
            <a:ext cx="2236571" cy="646331"/>
          </a:xfrm>
          <a:prstGeom prst="rect">
            <a:avLst/>
          </a:prstGeom>
          <a:noFill/>
        </p:spPr>
        <p:txBody>
          <a:bodyPr wrap="square" rtlCol="0">
            <a:spAutoFit/>
          </a:bodyPr>
          <a:lstStyle/>
          <a:p>
            <a:pPr algn="ctr"/>
            <a:r>
              <a:rPr lang="en-US" dirty="0"/>
              <a:t>Stephan-Boltzmann constant</a:t>
            </a:r>
          </a:p>
        </p:txBody>
      </p:sp>
      <p:sp>
        <p:nvSpPr>
          <p:cNvPr id="15" name="TextBox 14">
            <a:extLst>
              <a:ext uri="{FF2B5EF4-FFF2-40B4-BE49-F238E27FC236}">
                <a16:creationId xmlns:a16="http://schemas.microsoft.com/office/drawing/2014/main" id="{A5030AD0-7F34-2B4C-B4E5-E8F023AD6A5D}"/>
              </a:ext>
            </a:extLst>
          </p:cNvPr>
          <p:cNvSpPr txBox="1"/>
          <p:nvPr/>
        </p:nvSpPr>
        <p:spPr>
          <a:xfrm>
            <a:off x="3978874" y="3499671"/>
            <a:ext cx="2236571" cy="369332"/>
          </a:xfrm>
          <a:prstGeom prst="rect">
            <a:avLst/>
          </a:prstGeom>
          <a:noFill/>
        </p:spPr>
        <p:txBody>
          <a:bodyPr wrap="square" rtlCol="0">
            <a:spAutoFit/>
          </a:bodyPr>
          <a:lstStyle/>
          <a:p>
            <a:pPr algn="ctr"/>
            <a:r>
              <a:rPr lang="en-US" dirty="0"/>
              <a:t>Surface temp</a:t>
            </a:r>
          </a:p>
        </p:txBody>
      </p:sp>
      <p:cxnSp>
        <p:nvCxnSpPr>
          <p:cNvPr id="16" name="Straight Arrow Connector 15">
            <a:extLst>
              <a:ext uri="{FF2B5EF4-FFF2-40B4-BE49-F238E27FC236}">
                <a16:creationId xmlns:a16="http://schemas.microsoft.com/office/drawing/2014/main" id="{AD2F089A-3F42-8146-BBEC-AD2FE5FD0EA4}"/>
              </a:ext>
            </a:extLst>
          </p:cNvPr>
          <p:cNvCxnSpPr>
            <a:cxnSpLocks/>
          </p:cNvCxnSpPr>
          <p:nvPr/>
        </p:nvCxnSpPr>
        <p:spPr>
          <a:xfrm flipH="1" flipV="1">
            <a:off x="4092143" y="2470852"/>
            <a:ext cx="10301" cy="16751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D597EB5-EADE-B84E-822D-7EA37C7A69A9}"/>
              </a:ext>
            </a:extLst>
          </p:cNvPr>
          <p:cNvCxnSpPr>
            <a:cxnSpLocks/>
            <a:stCxn id="15" idx="0"/>
          </p:cNvCxnSpPr>
          <p:nvPr/>
        </p:nvCxnSpPr>
        <p:spPr>
          <a:xfrm flipH="1" flipV="1">
            <a:off x="4510217" y="2495469"/>
            <a:ext cx="586943" cy="100420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Left Brace 20">
            <a:extLst>
              <a:ext uri="{FF2B5EF4-FFF2-40B4-BE49-F238E27FC236}">
                <a16:creationId xmlns:a16="http://schemas.microsoft.com/office/drawing/2014/main" id="{06DBFC49-AC42-3C40-BC21-3360B8296B3D}"/>
              </a:ext>
            </a:extLst>
          </p:cNvPr>
          <p:cNvSpPr/>
          <p:nvPr/>
        </p:nvSpPr>
        <p:spPr>
          <a:xfrm rot="16200000">
            <a:off x="5771383" y="2009697"/>
            <a:ext cx="249195" cy="1123965"/>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D058AFC3-96D1-C847-B144-8C03669F117C}"/>
              </a:ext>
            </a:extLst>
          </p:cNvPr>
          <p:cNvSpPr txBox="1"/>
          <p:nvPr/>
        </p:nvSpPr>
        <p:spPr>
          <a:xfrm>
            <a:off x="2961250" y="5422648"/>
            <a:ext cx="6347641" cy="1015663"/>
          </a:xfrm>
          <a:prstGeom prst="rect">
            <a:avLst/>
          </a:prstGeom>
          <a:noFill/>
        </p:spPr>
        <p:txBody>
          <a:bodyPr wrap="square" rtlCol="0">
            <a:spAutoFit/>
          </a:bodyPr>
          <a:lstStyle/>
          <a:p>
            <a:pPr marL="285750" indent="-285750">
              <a:buFont typeface="Wingdings" pitchFamily="2" charset="2"/>
              <a:buChar char="Ø"/>
            </a:pPr>
            <a:r>
              <a:rPr lang="en-US" sz="2000" dirty="0">
                <a:solidFill>
                  <a:schemeClr val="accent6"/>
                </a:solidFill>
              </a:rPr>
              <a:t>Affects net radiation </a:t>
            </a:r>
            <a:r>
              <a:rPr lang="en-US" sz="2000" i="1" dirty="0">
                <a:solidFill>
                  <a:schemeClr val="accent6"/>
                </a:solidFill>
              </a:rPr>
              <a:t>R</a:t>
            </a:r>
            <a:r>
              <a:rPr lang="en-US" sz="2000" i="1" baseline="-25000" dirty="0">
                <a:solidFill>
                  <a:schemeClr val="accent6"/>
                </a:solidFill>
              </a:rPr>
              <a:t>n</a:t>
            </a:r>
            <a:r>
              <a:rPr lang="en-US" sz="2000" dirty="0">
                <a:solidFill>
                  <a:schemeClr val="accent6"/>
                </a:solidFill>
              </a:rPr>
              <a:t> available at surface</a:t>
            </a:r>
            <a:endParaRPr lang="en-US" sz="2000" i="1" dirty="0">
              <a:solidFill>
                <a:schemeClr val="accent6"/>
              </a:solidFill>
              <a:latin typeface="Bell MT" panose="02020503060305020303" pitchFamily="18" charset="77"/>
            </a:endParaRPr>
          </a:p>
          <a:p>
            <a:pPr marL="285750" indent="-285750">
              <a:buFont typeface="Wingdings" pitchFamily="2" charset="2"/>
              <a:buChar char="Ø"/>
            </a:pPr>
            <a:r>
              <a:rPr lang="en-US" sz="2000" i="1" dirty="0">
                <a:solidFill>
                  <a:schemeClr val="accent6"/>
                </a:solidFill>
                <a:latin typeface="Bell MT" panose="02020503060305020303" pitchFamily="18" charset="77"/>
              </a:rPr>
              <a:t>𝜀 </a:t>
            </a:r>
            <a:r>
              <a:rPr lang="en-US" sz="2000" dirty="0">
                <a:solidFill>
                  <a:schemeClr val="accent6"/>
                </a:solidFill>
              </a:rPr>
              <a:t>and </a:t>
            </a:r>
            <a:r>
              <a:rPr lang="en-US" sz="2000" i="1" dirty="0">
                <a:solidFill>
                  <a:schemeClr val="accent6"/>
                </a:solidFill>
                <a:latin typeface="Bell MT" panose="02020503060305020303" pitchFamily="18" charset="77"/>
              </a:rPr>
              <a:t>𝜎 </a:t>
            </a:r>
            <a:r>
              <a:rPr lang="en-US" sz="2000" dirty="0">
                <a:solidFill>
                  <a:schemeClr val="accent6"/>
                </a:solidFill>
              </a:rPr>
              <a:t>are constants </a:t>
            </a:r>
            <a:r>
              <a:rPr lang="en-US" sz="2000" dirty="0">
                <a:solidFill>
                  <a:schemeClr val="accent6"/>
                </a:solidFill>
                <a:sym typeface="Wingdings" pitchFamily="2" charset="2"/>
              </a:rPr>
              <a:t> </a:t>
            </a:r>
            <a:r>
              <a:rPr lang="en-US" sz="2000" i="1" dirty="0">
                <a:solidFill>
                  <a:schemeClr val="accent6"/>
                </a:solidFill>
                <a:latin typeface="Bell MT" panose="02020503060305020303" pitchFamily="18" charset="77"/>
              </a:rPr>
              <a:t>𝜀</a:t>
            </a:r>
            <a:r>
              <a:rPr lang="en-US" sz="2000" dirty="0">
                <a:solidFill>
                  <a:schemeClr val="accent6"/>
                </a:solidFill>
              </a:rPr>
              <a:t> varies by surface type</a:t>
            </a:r>
          </a:p>
          <a:p>
            <a:pPr marL="285750" indent="-285750">
              <a:buFont typeface="Wingdings" pitchFamily="2" charset="2"/>
              <a:buChar char="Ø"/>
            </a:pPr>
            <a:r>
              <a:rPr lang="en-US" sz="2000" dirty="0">
                <a:solidFill>
                  <a:schemeClr val="accent6"/>
                </a:solidFill>
              </a:rPr>
              <a:t>and Ts and L</a:t>
            </a:r>
            <a:r>
              <a:rPr lang="en-US" sz="2000" i="1" baseline="30000" dirty="0">
                <a:solidFill>
                  <a:schemeClr val="accent6"/>
                </a:solidFill>
                <a:latin typeface="Bell MT" panose="02020503060305020303" pitchFamily="18" charset="77"/>
              </a:rPr>
              <a:t> ↑</a:t>
            </a:r>
            <a:r>
              <a:rPr lang="en-US" sz="2000" dirty="0">
                <a:solidFill>
                  <a:schemeClr val="accent6"/>
                </a:solidFill>
              </a:rPr>
              <a:t> are calculated variables</a:t>
            </a:r>
          </a:p>
        </p:txBody>
      </p:sp>
    </p:spTree>
    <p:extLst>
      <p:ext uri="{BB962C8B-B14F-4D97-AF65-F5344CB8AC3E}">
        <p14:creationId xmlns:p14="http://schemas.microsoft.com/office/powerpoint/2010/main" val="3787187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FB21D-092F-FC4A-A492-A38DE4BF566B}"/>
              </a:ext>
            </a:extLst>
          </p:cNvPr>
          <p:cNvSpPr>
            <a:spLocks noGrp="1"/>
          </p:cNvSpPr>
          <p:nvPr>
            <p:ph type="title"/>
          </p:nvPr>
        </p:nvSpPr>
        <p:spPr/>
        <p:txBody>
          <a:bodyPr/>
          <a:lstStyle/>
          <a:p>
            <a:r>
              <a:rPr lang="en-US" dirty="0"/>
              <a:t>Sensible Heat Flux (</a:t>
            </a:r>
            <a:r>
              <a:rPr lang="en-US" i="1" dirty="0"/>
              <a:t>H</a:t>
            </a:r>
            <a:r>
              <a:rPr lang="en-US" dirty="0"/>
              <a:t>)</a:t>
            </a:r>
          </a:p>
        </p:txBody>
      </p:sp>
      <p:sp>
        <p:nvSpPr>
          <p:cNvPr id="3" name="Content Placeholder 2">
            <a:extLst>
              <a:ext uri="{FF2B5EF4-FFF2-40B4-BE49-F238E27FC236}">
                <a16:creationId xmlns:a16="http://schemas.microsoft.com/office/drawing/2014/main" id="{0D40AF99-76A1-9242-8CA1-6A2C1965F8AC}"/>
              </a:ext>
            </a:extLst>
          </p:cNvPr>
          <p:cNvSpPr>
            <a:spLocks noGrp="1"/>
          </p:cNvSpPr>
          <p:nvPr>
            <p:ph idx="1"/>
          </p:nvPr>
        </p:nvSpPr>
        <p:spPr>
          <a:xfrm>
            <a:off x="418069" y="2697195"/>
            <a:ext cx="6946558" cy="4351338"/>
          </a:xfrm>
        </p:spPr>
        <p:txBody>
          <a:bodyPr>
            <a:normAutofit/>
          </a:bodyPr>
          <a:lstStyle/>
          <a:p>
            <a:r>
              <a:rPr lang="en-US" sz="2000" dirty="0"/>
              <a:t>Heat flux due to temperature differences </a:t>
            </a:r>
          </a:p>
          <a:p>
            <a:r>
              <a:rPr lang="en-US" sz="2000" dirty="0"/>
              <a:t>Follow Fick’s laws of diffusive fluxes</a:t>
            </a:r>
          </a:p>
        </p:txBody>
      </p:sp>
      <p:sp>
        <p:nvSpPr>
          <p:cNvPr id="4" name="Slide Number Placeholder 3">
            <a:extLst>
              <a:ext uri="{FF2B5EF4-FFF2-40B4-BE49-F238E27FC236}">
                <a16:creationId xmlns:a16="http://schemas.microsoft.com/office/drawing/2014/main" id="{0730A78A-4A7C-2F4F-975E-1B61C4D37E6A}"/>
              </a:ext>
            </a:extLst>
          </p:cNvPr>
          <p:cNvSpPr>
            <a:spLocks noGrp="1"/>
          </p:cNvSpPr>
          <p:nvPr>
            <p:ph type="sldNum" sz="quarter" idx="12"/>
          </p:nvPr>
        </p:nvSpPr>
        <p:spPr/>
        <p:txBody>
          <a:bodyPr/>
          <a:lstStyle/>
          <a:p>
            <a:fld id="{0D3EA2A3-9E4C-0E40-A1FD-275CDDA6F426}" type="slidenum">
              <a:rPr lang="en-US" smtClean="0"/>
              <a:t>8</a:t>
            </a:fld>
            <a:endParaRPr lang="en-US"/>
          </a:p>
        </p:txBody>
      </p:sp>
      <p:sp>
        <p:nvSpPr>
          <p:cNvPr id="5" name="TextBox 4">
            <a:extLst>
              <a:ext uri="{FF2B5EF4-FFF2-40B4-BE49-F238E27FC236}">
                <a16:creationId xmlns:a16="http://schemas.microsoft.com/office/drawing/2014/main" id="{A751C3A8-A4C9-D243-9DA7-4B8814CAF9AF}"/>
              </a:ext>
            </a:extLst>
          </p:cNvPr>
          <p:cNvSpPr txBox="1"/>
          <p:nvPr/>
        </p:nvSpPr>
        <p:spPr>
          <a:xfrm>
            <a:off x="3496962" y="1596056"/>
            <a:ext cx="4609071" cy="646331"/>
          </a:xfrm>
          <a:prstGeom prst="rect">
            <a:avLst/>
          </a:prstGeom>
          <a:noFill/>
        </p:spPr>
        <p:txBody>
          <a:bodyPr wrap="square" rtlCol="0">
            <a:spAutoFit/>
          </a:bodyPr>
          <a:lstStyle/>
          <a:p>
            <a:r>
              <a:rPr lang="en-US" sz="3600" i="1" dirty="0">
                <a:latin typeface="Bell MT" panose="02020503060305020303" pitchFamily="18" charset="77"/>
              </a:rPr>
              <a:t>H = c</a:t>
            </a:r>
            <a:r>
              <a:rPr lang="en-US" sz="3600" i="1" baseline="-25000" dirty="0">
                <a:latin typeface="Bell MT" panose="02020503060305020303" pitchFamily="18" charset="77"/>
              </a:rPr>
              <a:t>p</a:t>
            </a:r>
            <a:r>
              <a:rPr lang="en-US" sz="3600" i="1" dirty="0">
                <a:latin typeface="Bell MT" panose="02020503060305020303" pitchFamily="18" charset="77"/>
              </a:rPr>
              <a:t>(</a:t>
            </a:r>
            <a:r>
              <a:rPr lang="en-US" sz="3600" i="1" dirty="0">
                <a:solidFill>
                  <a:schemeClr val="accent1"/>
                </a:solidFill>
                <a:latin typeface="Bell MT" panose="02020503060305020303" pitchFamily="18" charset="77"/>
              </a:rPr>
              <a:t>T</a:t>
            </a:r>
            <a:r>
              <a:rPr lang="en-US" sz="3600" i="1" baseline="-25000" dirty="0">
                <a:solidFill>
                  <a:schemeClr val="accent1"/>
                </a:solidFill>
                <a:latin typeface="Bell MT" panose="02020503060305020303" pitchFamily="18" charset="77"/>
              </a:rPr>
              <a:t>s</a:t>
            </a:r>
            <a:r>
              <a:rPr lang="en-US" sz="3600" i="1" dirty="0">
                <a:solidFill>
                  <a:schemeClr val="accent1"/>
                </a:solidFill>
                <a:latin typeface="Bell MT" panose="02020503060305020303" pitchFamily="18" charset="77"/>
              </a:rPr>
              <a:t> – </a:t>
            </a:r>
            <a:r>
              <a:rPr lang="en-US" sz="3600" i="1" dirty="0" err="1">
                <a:solidFill>
                  <a:schemeClr val="accent1"/>
                </a:solidFill>
                <a:latin typeface="Bell MT" panose="02020503060305020303" pitchFamily="18" charset="77"/>
              </a:rPr>
              <a:t>T</a:t>
            </a:r>
            <a:r>
              <a:rPr lang="en-US" sz="3600" i="1" baseline="-25000" dirty="0" err="1">
                <a:solidFill>
                  <a:schemeClr val="accent1"/>
                </a:solidFill>
                <a:latin typeface="Bell MT" panose="02020503060305020303" pitchFamily="18" charset="77"/>
              </a:rPr>
              <a:t>ref</a:t>
            </a:r>
            <a:r>
              <a:rPr lang="en-US" sz="3600" i="1" dirty="0">
                <a:latin typeface="Bell MT" panose="02020503060305020303" pitchFamily="18" charset="77"/>
              </a:rPr>
              <a:t>)</a:t>
            </a:r>
            <a:r>
              <a:rPr lang="en-US" sz="3600" i="1" dirty="0" err="1">
                <a:solidFill>
                  <a:schemeClr val="accent2"/>
                </a:solidFill>
                <a:latin typeface="Bell MT" panose="02020503060305020303" pitchFamily="18" charset="77"/>
              </a:rPr>
              <a:t>g</a:t>
            </a:r>
            <a:r>
              <a:rPr lang="en-US" sz="3600" i="1" baseline="-25000" dirty="0" err="1">
                <a:solidFill>
                  <a:schemeClr val="accent2"/>
                </a:solidFill>
                <a:latin typeface="Bell MT" panose="02020503060305020303" pitchFamily="18" charset="77"/>
              </a:rPr>
              <a:t>ac</a:t>
            </a:r>
            <a:endParaRPr lang="en-US" sz="3600" baseline="-25000" dirty="0">
              <a:solidFill>
                <a:schemeClr val="accent2"/>
              </a:solidFill>
            </a:endParaRPr>
          </a:p>
        </p:txBody>
      </p:sp>
      <p:sp>
        <p:nvSpPr>
          <p:cNvPr id="6" name="TextBox 5">
            <a:extLst>
              <a:ext uri="{FF2B5EF4-FFF2-40B4-BE49-F238E27FC236}">
                <a16:creationId xmlns:a16="http://schemas.microsoft.com/office/drawing/2014/main" id="{A6DBE614-7D9A-9E41-897B-111C7D4BC0F7}"/>
              </a:ext>
            </a:extLst>
          </p:cNvPr>
          <p:cNvSpPr txBox="1"/>
          <p:nvPr/>
        </p:nvSpPr>
        <p:spPr>
          <a:xfrm>
            <a:off x="8695038" y="171837"/>
            <a:ext cx="3237131" cy="3416320"/>
          </a:xfrm>
          <a:prstGeom prst="rect">
            <a:avLst/>
          </a:prstGeom>
          <a:noFill/>
        </p:spPr>
        <p:txBody>
          <a:bodyPr wrap="square" rtlCol="0">
            <a:spAutoFit/>
          </a:bodyPr>
          <a:lstStyle/>
          <a:p>
            <a:r>
              <a:rPr lang="en-US" sz="3600" i="1" dirty="0">
                <a:latin typeface="Bell MT" panose="02020503060305020303" pitchFamily="18" charset="77"/>
              </a:rPr>
              <a:t>c</a:t>
            </a:r>
            <a:r>
              <a:rPr lang="en-US" sz="3600" i="1" baseline="-25000" dirty="0">
                <a:latin typeface="Bell MT" panose="02020503060305020303" pitchFamily="18" charset="77"/>
              </a:rPr>
              <a:t>p</a:t>
            </a:r>
            <a:r>
              <a:rPr lang="en-US" sz="3600" i="1" dirty="0">
                <a:latin typeface="Bell MT" panose="02020503060305020303" pitchFamily="18" charset="77"/>
              </a:rPr>
              <a:t> </a:t>
            </a:r>
            <a:r>
              <a:rPr lang="en-US" i="1" dirty="0">
                <a:latin typeface="Bell MT" panose="02020503060305020303" pitchFamily="18" charset="77"/>
              </a:rPr>
              <a:t>= molar specific heat of moist air at constant pressure</a:t>
            </a:r>
            <a:endParaRPr lang="en-US" i="1" baseline="-25000" dirty="0">
              <a:latin typeface="Bell MT" panose="02020503060305020303" pitchFamily="18" charset="77"/>
            </a:endParaRPr>
          </a:p>
          <a:p>
            <a:r>
              <a:rPr lang="en-US" sz="3600" i="1" dirty="0">
                <a:latin typeface="Bell MT" panose="02020503060305020303" pitchFamily="18" charset="77"/>
              </a:rPr>
              <a:t>T</a:t>
            </a:r>
            <a:r>
              <a:rPr lang="en-US" sz="3600" i="1" baseline="-25000" dirty="0">
                <a:latin typeface="Bell MT" panose="02020503060305020303" pitchFamily="18" charset="77"/>
              </a:rPr>
              <a:t>s</a:t>
            </a:r>
            <a:r>
              <a:rPr lang="en-US" sz="3600" i="1" dirty="0">
                <a:latin typeface="Bell MT" panose="02020503060305020303" pitchFamily="18" charset="77"/>
              </a:rPr>
              <a:t> </a:t>
            </a:r>
            <a:r>
              <a:rPr lang="en-US" i="1" dirty="0">
                <a:latin typeface="Bell MT" panose="02020503060305020303" pitchFamily="18" charset="77"/>
              </a:rPr>
              <a:t>= surface temperature (skin temp)</a:t>
            </a:r>
          </a:p>
          <a:p>
            <a:r>
              <a:rPr lang="en-US" sz="3600" i="1" dirty="0" err="1">
                <a:latin typeface="Bell MT" panose="02020503060305020303" pitchFamily="18" charset="77"/>
              </a:rPr>
              <a:t>T</a:t>
            </a:r>
            <a:r>
              <a:rPr lang="en-US" sz="3600" i="1" baseline="-25000" dirty="0" err="1">
                <a:latin typeface="Bell MT" panose="02020503060305020303" pitchFamily="18" charset="77"/>
              </a:rPr>
              <a:t>ref</a:t>
            </a:r>
            <a:r>
              <a:rPr lang="en-US" sz="3600" i="1" dirty="0">
                <a:latin typeface="Bell MT" panose="02020503060305020303" pitchFamily="18" charset="77"/>
              </a:rPr>
              <a:t> </a:t>
            </a:r>
            <a:r>
              <a:rPr lang="en-US" i="1" dirty="0">
                <a:latin typeface="Bell MT" panose="02020503060305020303" pitchFamily="18" charset="77"/>
              </a:rPr>
              <a:t>= potential temperature of parcel of air at reference height above ground (e.g. 2m)</a:t>
            </a:r>
            <a:endParaRPr lang="en-US" i="1" baseline="-25000" dirty="0">
              <a:latin typeface="Bell MT" panose="02020503060305020303" pitchFamily="18" charset="77"/>
            </a:endParaRPr>
          </a:p>
          <a:p>
            <a:r>
              <a:rPr lang="en-US" sz="3600" i="1" dirty="0" err="1">
                <a:latin typeface="Bell MT" panose="02020503060305020303" pitchFamily="18" charset="77"/>
              </a:rPr>
              <a:t>g</a:t>
            </a:r>
            <a:r>
              <a:rPr lang="en-US" sz="3600" i="1" baseline="-25000" dirty="0" err="1">
                <a:latin typeface="Bell MT" panose="02020503060305020303" pitchFamily="18" charset="77"/>
              </a:rPr>
              <a:t>ac</a:t>
            </a:r>
            <a:r>
              <a:rPr lang="en-US" sz="3600" i="1" baseline="-25000" dirty="0">
                <a:latin typeface="Bell MT" panose="02020503060305020303" pitchFamily="18" charset="77"/>
              </a:rPr>
              <a:t> </a:t>
            </a:r>
            <a:r>
              <a:rPr lang="en-US" i="1" dirty="0">
                <a:latin typeface="Bell MT" panose="02020503060305020303" pitchFamily="18" charset="77"/>
              </a:rPr>
              <a:t>= aerodynamic conductance</a:t>
            </a:r>
            <a:r>
              <a:rPr lang="en-US" i="1" dirty="0">
                <a:solidFill>
                  <a:srgbClr val="FF0000"/>
                </a:solidFill>
                <a:latin typeface="Bell MT" panose="02020503060305020303" pitchFamily="18" charset="77"/>
              </a:rPr>
              <a:t>*</a:t>
            </a:r>
            <a:endParaRPr lang="en-US" baseline="-25000" dirty="0">
              <a:solidFill>
                <a:srgbClr val="FF0000"/>
              </a:solidFill>
            </a:endParaRPr>
          </a:p>
        </p:txBody>
      </p:sp>
    </p:spTree>
    <p:extLst>
      <p:ext uri="{BB962C8B-B14F-4D97-AF65-F5344CB8AC3E}">
        <p14:creationId xmlns:p14="http://schemas.microsoft.com/office/powerpoint/2010/main" val="3154082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FB21D-092F-FC4A-A492-A38DE4BF566B}"/>
              </a:ext>
            </a:extLst>
          </p:cNvPr>
          <p:cNvSpPr>
            <a:spLocks noGrp="1"/>
          </p:cNvSpPr>
          <p:nvPr>
            <p:ph type="title"/>
          </p:nvPr>
        </p:nvSpPr>
        <p:spPr/>
        <p:txBody>
          <a:bodyPr/>
          <a:lstStyle/>
          <a:p>
            <a:r>
              <a:rPr lang="en-US" dirty="0"/>
              <a:t>Sensible Heat Flux (</a:t>
            </a:r>
            <a:r>
              <a:rPr lang="en-US" i="1" dirty="0"/>
              <a:t>H</a:t>
            </a:r>
            <a:r>
              <a:rPr lang="en-US" dirty="0"/>
              <a:t>)</a:t>
            </a:r>
          </a:p>
        </p:txBody>
      </p:sp>
      <p:sp>
        <p:nvSpPr>
          <p:cNvPr id="3" name="Content Placeholder 2">
            <a:extLst>
              <a:ext uri="{FF2B5EF4-FFF2-40B4-BE49-F238E27FC236}">
                <a16:creationId xmlns:a16="http://schemas.microsoft.com/office/drawing/2014/main" id="{0D40AF99-76A1-9242-8CA1-6A2C1965F8AC}"/>
              </a:ext>
            </a:extLst>
          </p:cNvPr>
          <p:cNvSpPr>
            <a:spLocks noGrp="1"/>
          </p:cNvSpPr>
          <p:nvPr>
            <p:ph idx="1"/>
          </p:nvPr>
        </p:nvSpPr>
        <p:spPr>
          <a:xfrm>
            <a:off x="418069" y="2697195"/>
            <a:ext cx="6946558" cy="4351338"/>
          </a:xfrm>
        </p:spPr>
        <p:txBody>
          <a:bodyPr>
            <a:normAutofit/>
          </a:bodyPr>
          <a:lstStyle/>
          <a:p>
            <a:r>
              <a:rPr lang="en-US" sz="2000" dirty="0">
                <a:solidFill>
                  <a:schemeClr val="bg2">
                    <a:lumMod val="75000"/>
                  </a:schemeClr>
                </a:solidFill>
              </a:rPr>
              <a:t>Heat flux due to temperature differences </a:t>
            </a:r>
          </a:p>
          <a:p>
            <a:r>
              <a:rPr lang="en-US" sz="2000" dirty="0">
                <a:solidFill>
                  <a:schemeClr val="bg2">
                    <a:lumMod val="75000"/>
                  </a:schemeClr>
                </a:solidFill>
              </a:rPr>
              <a:t>Follow Fick’s laws of diffusive fluxes</a:t>
            </a:r>
          </a:p>
          <a:p>
            <a:r>
              <a:rPr lang="en-US" sz="2000" dirty="0">
                <a:solidFill>
                  <a:schemeClr val="accent1"/>
                </a:solidFill>
              </a:rPr>
              <a:t>Driven by temperature difference between surface and air</a:t>
            </a:r>
          </a:p>
          <a:p>
            <a:r>
              <a:rPr lang="en-US" sz="2000" dirty="0"/>
              <a:t>Surface loses energy if its </a:t>
            </a:r>
            <a:r>
              <a:rPr lang="en-US" sz="2000" i="1" dirty="0"/>
              <a:t>T</a:t>
            </a:r>
            <a:r>
              <a:rPr lang="en-US" sz="2000" i="1" baseline="-25000" dirty="0"/>
              <a:t>s</a:t>
            </a:r>
            <a:r>
              <a:rPr lang="en-US" sz="2000" dirty="0"/>
              <a:t> is warmer than air and vice versa</a:t>
            </a:r>
          </a:p>
          <a:p>
            <a:r>
              <a:rPr lang="en-US" sz="2000" dirty="0">
                <a:solidFill>
                  <a:schemeClr val="accent2"/>
                </a:solidFill>
              </a:rPr>
              <a:t>Aerodynamic conductance depends on atmospheric turbulence driven by surface roughness (height of vegetation, leaf area and heterogeneity)</a:t>
            </a:r>
          </a:p>
        </p:txBody>
      </p:sp>
      <p:sp>
        <p:nvSpPr>
          <p:cNvPr id="4" name="Slide Number Placeholder 3">
            <a:extLst>
              <a:ext uri="{FF2B5EF4-FFF2-40B4-BE49-F238E27FC236}">
                <a16:creationId xmlns:a16="http://schemas.microsoft.com/office/drawing/2014/main" id="{0730A78A-4A7C-2F4F-975E-1B61C4D37E6A}"/>
              </a:ext>
            </a:extLst>
          </p:cNvPr>
          <p:cNvSpPr>
            <a:spLocks noGrp="1"/>
          </p:cNvSpPr>
          <p:nvPr>
            <p:ph type="sldNum" sz="quarter" idx="12"/>
          </p:nvPr>
        </p:nvSpPr>
        <p:spPr/>
        <p:txBody>
          <a:bodyPr/>
          <a:lstStyle/>
          <a:p>
            <a:fld id="{0D3EA2A3-9E4C-0E40-A1FD-275CDDA6F426}" type="slidenum">
              <a:rPr lang="en-US" smtClean="0"/>
              <a:t>9</a:t>
            </a:fld>
            <a:endParaRPr lang="en-US"/>
          </a:p>
        </p:txBody>
      </p:sp>
      <p:sp>
        <p:nvSpPr>
          <p:cNvPr id="5" name="TextBox 4">
            <a:extLst>
              <a:ext uri="{FF2B5EF4-FFF2-40B4-BE49-F238E27FC236}">
                <a16:creationId xmlns:a16="http://schemas.microsoft.com/office/drawing/2014/main" id="{A751C3A8-A4C9-D243-9DA7-4B8814CAF9AF}"/>
              </a:ext>
            </a:extLst>
          </p:cNvPr>
          <p:cNvSpPr txBox="1"/>
          <p:nvPr/>
        </p:nvSpPr>
        <p:spPr>
          <a:xfrm>
            <a:off x="3496962" y="1596056"/>
            <a:ext cx="4609071" cy="646331"/>
          </a:xfrm>
          <a:prstGeom prst="rect">
            <a:avLst/>
          </a:prstGeom>
          <a:noFill/>
        </p:spPr>
        <p:txBody>
          <a:bodyPr wrap="square" rtlCol="0">
            <a:spAutoFit/>
          </a:bodyPr>
          <a:lstStyle/>
          <a:p>
            <a:r>
              <a:rPr lang="en-US" sz="3600" i="1" dirty="0">
                <a:latin typeface="Bell MT" panose="02020503060305020303" pitchFamily="18" charset="77"/>
              </a:rPr>
              <a:t>H = c</a:t>
            </a:r>
            <a:r>
              <a:rPr lang="en-US" sz="3600" i="1" baseline="-25000" dirty="0">
                <a:latin typeface="Bell MT" panose="02020503060305020303" pitchFamily="18" charset="77"/>
              </a:rPr>
              <a:t>p</a:t>
            </a:r>
            <a:r>
              <a:rPr lang="en-US" sz="3600" i="1" dirty="0">
                <a:latin typeface="Bell MT" panose="02020503060305020303" pitchFamily="18" charset="77"/>
              </a:rPr>
              <a:t>(</a:t>
            </a:r>
            <a:r>
              <a:rPr lang="en-US" sz="3600" i="1" dirty="0">
                <a:solidFill>
                  <a:schemeClr val="accent1"/>
                </a:solidFill>
                <a:latin typeface="Bell MT" panose="02020503060305020303" pitchFamily="18" charset="77"/>
              </a:rPr>
              <a:t>T</a:t>
            </a:r>
            <a:r>
              <a:rPr lang="en-US" sz="3600" i="1" baseline="-25000" dirty="0">
                <a:solidFill>
                  <a:schemeClr val="accent1"/>
                </a:solidFill>
                <a:latin typeface="Bell MT" panose="02020503060305020303" pitchFamily="18" charset="77"/>
              </a:rPr>
              <a:t>s</a:t>
            </a:r>
            <a:r>
              <a:rPr lang="en-US" sz="3600" i="1" dirty="0">
                <a:solidFill>
                  <a:schemeClr val="accent1"/>
                </a:solidFill>
                <a:latin typeface="Bell MT" panose="02020503060305020303" pitchFamily="18" charset="77"/>
              </a:rPr>
              <a:t> – </a:t>
            </a:r>
            <a:r>
              <a:rPr lang="en-US" sz="3600" i="1" dirty="0" err="1">
                <a:solidFill>
                  <a:schemeClr val="accent1"/>
                </a:solidFill>
                <a:latin typeface="Bell MT" panose="02020503060305020303" pitchFamily="18" charset="77"/>
              </a:rPr>
              <a:t>T</a:t>
            </a:r>
            <a:r>
              <a:rPr lang="en-US" sz="3600" i="1" baseline="-25000" dirty="0" err="1">
                <a:solidFill>
                  <a:schemeClr val="accent1"/>
                </a:solidFill>
                <a:latin typeface="Bell MT" panose="02020503060305020303" pitchFamily="18" charset="77"/>
              </a:rPr>
              <a:t>ref</a:t>
            </a:r>
            <a:r>
              <a:rPr lang="en-US" sz="3600" i="1" dirty="0">
                <a:latin typeface="Bell MT" panose="02020503060305020303" pitchFamily="18" charset="77"/>
              </a:rPr>
              <a:t>)</a:t>
            </a:r>
            <a:r>
              <a:rPr lang="en-US" sz="3600" i="1" dirty="0" err="1">
                <a:solidFill>
                  <a:schemeClr val="accent2"/>
                </a:solidFill>
                <a:latin typeface="Bell MT" panose="02020503060305020303" pitchFamily="18" charset="77"/>
              </a:rPr>
              <a:t>g</a:t>
            </a:r>
            <a:r>
              <a:rPr lang="en-US" sz="3600" i="1" baseline="-25000" dirty="0" err="1">
                <a:solidFill>
                  <a:schemeClr val="accent2"/>
                </a:solidFill>
                <a:latin typeface="Bell MT" panose="02020503060305020303" pitchFamily="18" charset="77"/>
              </a:rPr>
              <a:t>ac</a:t>
            </a:r>
            <a:endParaRPr lang="en-US" sz="3600" baseline="-25000" dirty="0">
              <a:solidFill>
                <a:schemeClr val="accent2"/>
              </a:solidFill>
            </a:endParaRPr>
          </a:p>
        </p:txBody>
      </p:sp>
      <p:sp>
        <p:nvSpPr>
          <p:cNvPr id="6" name="TextBox 5">
            <a:extLst>
              <a:ext uri="{FF2B5EF4-FFF2-40B4-BE49-F238E27FC236}">
                <a16:creationId xmlns:a16="http://schemas.microsoft.com/office/drawing/2014/main" id="{A6DBE614-7D9A-9E41-897B-111C7D4BC0F7}"/>
              </a:ext>
            </a:extLst>
          </p:cNvPr>
          <p:cNvSpPr txBox="1"/>
          <p:nvPr/>
        </p:nvSpPr>
        <p:spPr>
          <a:xfrm>
            <a:off x="8695038" y="171837"/>
            <a:ext cx="3237131" cy="3416320"/>
          </a:xfrm>
          <a:prstGeom prst="rect">
            <a:avLst/>
          </a:prstGeom>
          <a:noFill/>
        </p:spPr>
        <p:txBody>
          <a:bodyPr wrap="square" rtlCol="0">
            <a:spAutoFit/>
          </a:bodyPr>
          <a:lstStyle/>
          <a:p>
            <a:r>
              <a:rPr lang="en-US" sz="3600" i="1" dirty="0">
                <a:latin typeface="Bell MT" panose="02020503060305020303" pitchFamily="18" charset="77"/>
              </a:rPr>
              <a:t>c</a:t>
            </a:r>
            <a:r>
              <a:rPr lang="en-US" sz="3600" i="1" baseline="-25000" dirty="0">
                <a:latin typeface="Bell MT" panose="02020503060305020303" pitchFamily="18" charset="77"/>
              </a:rPr>
              <a:t>p</a:t>
            </a:r>
            <a:r>
              <a:rPr lang="en-US" sz="3600" i="1" dirty="0">
                <a:latin typeface="Bell MT" panose="02020503060305020303" pitchFamily="18" charset="77"/>
              </a:rPr>
              <a:t> </a:t>
            </a:r>
            <a:r>
              <a:rPr lang="en-US" i="1" dirty="0">
                <a:latin typeface="Bell MT" panose="02020503060305020303" pitchFamily="18" charset="77"/>
              </a:rPr>
              <a:t>= molar specific heat of moist air at constant pressure</a:t>
            </a:r>
            <a:endParaRPr lang="en-US" i="1" baseline="-25000" dirty="0">
              <a:latin typeface="Bell MT" panose="02020503060305020303" pitchFamily="18" charset="77"/>
            </a:endParaRPr>
          </a:p>
          <a:p>
            <a:r>
              <a:rPr lang="en-US" sz="3600" i="1" dirty="0">
                <a:latin typeface="Bell MT" panose="02020503060305020303" pitchFamily="18" charset="77"/>
              </a:rPr>
              <a:t>T</a:t>
            </a:r>
            <a:r>
              <a:rPr lang="en-US" sz="3600" i="1" baseline="-25000" dirty="0">
                <a:latin typeface="Bell MT" panose="02020503060305020303" pitchFamily="18" charset="77"/>
              </a:rPr>
              <a:t>s</a:t>
            </a:r>
            <a:r>
              <a:rPr lang="en-US" sz="3600" i="1" dirty="0">
                <a:latin typeface="Bell MT" panose="02020503060305020303" pitchFamily="18" charset="77"/>
              </a:rPr>
              <a:t> </a:t>
            </a:r>
            <a:r>
              <a:rPr lang="en-US" i="1" dirty="0">
                <a:latin typeface="Bell MT" panose="02020503060305020303" pitchFamily="18" charset="77"/>
              </a:rPr>
              <a:t>= surface temperature (skin temp)</a:t>
            </a:r>
          </a:p>
          <a:p>
            <a:r>
              <a:rPr lang="en-US" sz="3600" i="1" dirty="0" err="1">
                <a:latin typeface="Bell MT" panose="02020503060305020303" pitchFamily="18" charset="77"/>
              </a:rPr>
              <a:t>T</a:t>
            </a:r>
            <a:r>
              <a:rPr lang="en-US" sz="3600" i="1" baseline="-25000" dirty="0" err="1">
                <a:latin typeface="Bell MT" panose="02020503060305020303" pitchFamily="18" charset="77"/>
              </a:rPr>
              <a:t>ref</a:t>
            </a:r>
            <a:r>
              <a:rPr lang="en-US" sz="3600" i="1" dirty="0">
                <a:latin typeface="Bell MT" panose="02020503060305020303" pitchFamily="18" charset="77"/>
              </a:rPr>
              <a:t> </a:t>
            </a:r>
            <a:r>
              <a:rPr lang="en-US" i="1" dirty="0">
                <a:latin typeface="Bell MT" panose="02020503060305020303" pitchFamily="18" charset="77"/>
              </a:rPr>
              <a:t>= potential temperature of parcel of air at reference height above ground (e.g. 2m)</a:t>
            </a:r>
            <a:endParaRPr lang="en-US" i="1" baseline="-25000" dirty="0">
              <a:latin typeface="Bell MT" panose="02020503060305020303" pitchFamily="18" charset="77"/>
            </a:endParaRPr>
          </a:p>
          <a:p>
            <a:r>
              <a:rPr lang="en-US" sz="3600" i="1" dirty="0" err="1">
                <a:latin typeface="Bell MT" panose="02020503060305020303" pitchFamily="18" charset="77"/>
              </a:rPr>
              <a:t>g</a:t>
            </a:r>
            <a:r>
              <a:rPr lang="en-US" sz="3600" i="1" baseline="-25000" dirty="0" err="1">
                <a:latin typeface="Bell MT" panose="02020503060305020303" pitchFamily="18" charset="77"/>
              </a:rPr>
              <a:t>ac</a:t>
            </a:r>
            <a:r>
              <a:rPr lang="en-US" sz="3600" i="1" baseline="-25000" dirty="0">
                <a:latin typeface="Bell MT" panose="02020503060305020303" pitchFamily="18" charset="77"/>
              </a:rPr>
              <a:t> </a:t>
            </a:r>
            <a:r>
              <a:rPr lang="en-US" i="1" dirty="0">
                <a:latin typeface="Bell MT" panose="02020503060305020303" pitchFamily="18" charset="77"/>
              </a:rPr>
              <a:t>= aerodynamic conductance</a:t>
            </a:r>
            <a:r>
              <a:rPr lang="en-US" i="1" dirty="0">
                <a:solidFill>
                  <a:srgbClr val="FF0000"/>
                </a:solidFill>
                <a:latin typeface="Bell MT" panose="02020503060305020303" pitchFamily="18" charset="77"/>
              </a:rPr>
              <a:t>*</a:t>
            </a:r>
            <a:endParaRPr lang="en-US" baseline="-25000" dirty="0">
              <a:solidFill>
                <a:srgbClr val="FF0000"/>
              </a:solidFill>
            </a:endParaRPr>
          </a:p>
        </p:txBody>
      </p:sp>
      <p:pic>
        <p:nvPicPr>
          <p:cNvPr id="8" name="Picture 7">
            <a:extLst>
              <a:ext uri="{FF2B5EF4-FFF2-40B4-BE49-F238E27FC236}">
                <a16:creationId xmlns:a16="http://schemas.microsoft.com/office/drawing/2014/main" id="{93679144-3E34-F342-90C6-FCA1ADC4596A}"/>
              </a:ext>
            </a:extLst>
          </p:cNvPr>
          <p:cNvPicPr>
            <a:picLocks noChangeAspect="1"/>
          </p:cNvPicPr>
          <p:nvPr/>
        </p:nvPicPr>
        <p:blipFill rotWithShape="1">
          <a:blip r:embed="rId3"/>
          <a:srcRect b="24041"/>
          <a:stretch/>
        </p:blipFill>
        <p:spPr>
          <a:xfrm>
            <a:off x="7709755" y="5731216"/>
            <a:ext cx="3116474" cy="852711"/>
          </a:xfrm>
          <a:prstGeom prst="rect">
            <a:avLst/>
          </a:prstGeom>
        </p:spPr>
      </p:pic>
      <p:pic>
        <p:nvPicPr>
          <p:cNvPr id="10" name="Picture 9">
            <a:extLst>
              <a:ext uri="{FF2B5EF4-FFF2-40B4-BE49-F238E27FC236}">
                <a16:creationId xmlns:a16="http://schemas.microsoft.com/office/drawing/2014/main" id="{BAE2816D-912E-B74E-9568-F722C6A0FA58}"/>
              </a:ext>
            </a:extLst>
          </p:cNvPr>
          <p:cNvPicPr>
            <a:picLocks noChangeAspect="1"/>
          </p:cNvPicPr>
          <p:nvPr/>
        </p:nvPicPr>
        <p:blipFill>
          <a:blip r:embed="rId4"/>
          <a:stretch>
            <a:fillRect/>
          </a:stretch>
        </p:blipFill>
        <p:spPr>
          <a:xfrm>
            <a:off x="7834183" y="4124853"/>
            <a:ext cx="2992046" cy="1496023"/>
          </a:xfrm>
          <a:prstGeom prst="rect">
            <a:avLst/>
          </a:prstGeom>
        </p:spPr>
      </p:pic>
      <p:sp>
        <p:nvSpPr>
          <p:cNvPr id="11" name="TextBox 10">
            <a:extLst>
              <a:ext uri="{FF2B5EF4-FFF2-40B4-BE49-F238E27FC236}">
                <a16:creationId xmlns:a16="http://schemas.microsoft.com/office/drawing/2014/main" id="{D9FDB5D6-B97A-AF40-A500-1FD934E03093}"/>
              </a:ext>
            </a:extLst>
          </p:cNvPr>
          <p:cNvSpPr txBox="1"/>
          <p:nvPr/>
        </p:nvSpPr>
        <p:spPr>
          <a:xfrm>
            <a:off x="803703" y="5695906"/>
            <a:ext cx="5975522" cy="923330"/>
          </a:xfrm>
          <a:prstGeom prst="rect">
            <a:avLst/>
          </a:prstGeom>
          <a:noFill/>
        </p:spPr>
        <p:txBody>
          <a:bodyPr wrap="square" rtlCol="0">
            <a:spAutoFit/>
          </a:bodyPr>
          <a:lstStyle/>
          <a:p>
            <a:pPr marL="285750" indent="-285750">
              <a:buFont typeface="Wingdings" pitchFamily="2" charset="2"/>
              <a:buChar char="Ø"/>
            </a:pPr>
            <a:r>
              <a:rPr lang="en-US" i="1" dirty="0">
                <a:solidFill>
                  <a:schemeClr val="accent6"/>
                </a:solidFill>
              </a:rPr>
              <a:t>c</a:t>
            </a:r>
            <a:r>
              <a:rPr lang="en-US" i="1" baseline="-25000" dirty="0">
                <a:solidFill>
                  <a:schemeClr val="accent6"/>
                </a:solidFill>
              </a:rPr>
              <a:t>p</a:t>
            </a:r>
            <a:r>
              <a:rPr lang="en-US" dirty="0">
                <a:solidFill>
                  <a:schemeClr val="accent6"/>
                </a:solidFill>
              </a:rPr>
              <a:t> parameter</a:t>
            </a:r>
          </a:p>
          <a:p>
            <a:pPr marL="285750" indent="-285750">
              <a:buFont typeface="Wingdings" pitchFamily="2" charset="2"/>
              <a:buChar char="Ø"/>
            </a:pPr>
            <a:r>
              <a:rPr lang="en-US" dirty="0">
                <a:solidFill>
                  <a:schemeClr val="accent6"/>
                </a:solidFill>
              </a:rPr>
              <a:t>Others are variables </a:t>
            </a:r>
            <a:r>
              <a:rPr lang="en-US" dirty="0">
                <a:solidFill>
                  <a:schemeClr val="accent6"/>
                </a:solidFill>
                <a:sym typeface="Wingdings" pitchFamily="2" charset="2"/>
              </a:rPr>
              <a:t> but how surface roughness parameterized differs across models and their complexity</a:t>
            </a:r>
            <a:r>
              <a:rPr lang="en-US" dirty="0">
                <a:solidFill>
                  <a:srgbClr val="FF0000"/>
                </a:solidFill>
                <a:sym typeface="Wingdings" pitchFamily="2" charset="2"/>
              </a:rPr>
              <a:t>*</a:t>
            </a:r>
            <a:endParaRPr lang="en-US" dirty="0">
              <a:solidFill>
                <a:srgbClr val="FF0000"/>
              </a:solidFill>
            </a:endParaRPr>
          </a:p>
        </p:txBody>
      </p:sp>
    </p:spTree>
    <p:extLst>
      <p:ext uri="{BB962C8B-B14F-4D97-AF65-F5344CB8AC3E}">
        <p14:creationId xmlns:p14="http://schemas.microsoft.com/office/powerpoint/2010/main" val="3788876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5981</TotalTime>
  <Words>2311</Words>
  <Application>Microsoft Macintosh PowerPoint</Application>
  <PresentationFormat>Widescreen</PresentationFormat>
  <Paragraphs>291</Paragraphs>
  <Slides>26</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Bell MT</vt:lpstr>
      <vt:lpstr>Calibri</vt:lpstr>
      <vt:lpstr>Calibri Light</vt:lpstr>
      <vt:lpstr>Wingdings</vt:lpstr>
      <vt:lpstr>Office Theme</vt:lpstr>
      <vt:lpstr>PowerPoint Presentation</vt:lpstr>
      <vt:lpstr>Overview</vt:lpstr>
      <vt:lpstr>Planetary Energy Balance</vt:lpstr>
      <vt:lpstr>Surface Energy Balance</vt:lpstr>
      <vt:lpstr>Reflected shortwave radiation and Role of Albedo</vt:lpstr>
      <vt:lpstr>Role of Albedo</vt:lpstr>
      <vt:lpstr>Outgoing longwave radiation</vt:lpstr>
      <vt:lpstr>Sensible Heat Flux (H)</vt:lpstr>
      <vt:lpstr>Sensible Heat Flux (H)</vt:lpstr>
      <vt:lpstr>Latent Heat Flux (E, also LE or λE) </vt:lpstr>
      <vt:lpstr>Latent Heat Flux (E) </vt:lpstr>
      <vt:lpstr>Latent Heat Flux (E) </vt:lpstr>
      <vt:lpstr>Generalization from bulk surface to canopy</vt:lpstr>
      <vt:lpstr>Additional constraint with soil evaporation</vt:lpstr>
      <vt:lpstr>Canopy storage</vt:lpstr>
      <vt:lpstr>Soil heat flux (G)</vt:lpstr>
      <vt:lpstr>Surface temperature</vt:lpstr>
      <vt:lpstr>Additional modeling issue</vt:lpstr>
      <vt:lpstr>Recap: Factors modulating surface energy fluxes </vt:lpstr>
      <vt:lpstr>Bowen ratio </vt:lpstr>
      <vt:lpstr>Geographic variation of surface energy fluxes</vt:lpstr>
      <vt:lpstr>Diurnal cycles</vt:lpstr>
      <vt:lpstr>Annual cycles</vt:lpstr>
      <vt:lpstr>Model evaluation*</vt:lpstr>
      <vt:lpstr>Model evaluation*</vt:lpstr>
      <vt:lpstr>Model evaluation*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G440/540: Terrestrial Ecosystem Modeling</dc:title>
  <dc:creator>Microsoft Office User</dc:creator>
  <cp:lastModifiedBy>MacBean, Natasha Louise</cp:lastModifiedBy>
  <cp:revision>280</cp:revision>
  <dcterms:created xsi:type="dcterms:W3CDTF">2020-01-06T21:00:45Z</dcterms:created>
  <dcterms:modified xsi:type="dcterms:W3CDTF">2021-08-30T14:45:00Z</dcterms:modified>
</cp:coreProperties>
</file>

<file path=docProps/thumbnail.jpeg>
</file>